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Lst>
  <p:sldSz cy="5143500" cx="9144000"/>
  <p:notesSz cx="6858000" cy="9144000"/>
  <p:embeddedFontLst>
    <p:embeddedFont>
      <p:font typeface="Raleway"/>
      <p:regular r:id="rId50"/>
      <p:bold r:id="rId51"/>
      <p:italic r:id="rId52"/>
      <p:boldItalic r:id="rId53"/>
    </p:embeddedFont>
    <p:embeddedFont>
      <p:font typeface="Palatino Linotype"/>
      <p:regular r:id="rId54"/>
      <p:bold r:id="rId55"/>
      <p:italic r:id="rId56"/>
      <p:boldItalic r:id="rId57"/>
    </p:embeddedFont>
    <p:embeddedFont>
      <p:font typeface="Source Sans Pro"/>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1" name="Louis Rosenblum"/>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C8F2BF0-2914-4393-AC10-436F6747BBA6}">
  <a:tblStyle styleId="{2C8F2BF0-2914-4393-AC10-436F6747BBA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commentAuthors" Target="commentAuthors.xml"/><Relationship Id="rId6" Type="http://schemas.openxmlformats.org/officeDocument/2006/relationships/slideMaster" Target="slideMasters/slideMaster1.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1" Type="http://schemas.openxmlformats.org/officeDocument/2006/relationships/font" Target="fonts/SourceSansPro-bold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60" Type="http://schemas.openxmlformats.org/officeDocument/2006/relationships/font" Target="fonts/SourceSansPro-italic.fntdata"/><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aleway-bold.fntdata"/><Relationship Id="rId50" Type="http://schemas.openxmlformats.org/officeDocument/2006/relationships/font" Target="fonts/Raleway-regular.fntdata"/><Relationship Id="rId53" Type="http://schemas.openxmlformats.org/officeDocument/2006/relationships/font" Target="fonts/Raleway-boldItalic.fntdata"/><Relationship Id="rId52" Type="http://schemas.openxmlformats.org/officeDocument/2006/relationships/font" Target="fonts/Raleway-italic.fntdata"/><Relationship Id="rId11" Type="http://schemas.openxmlformats.org/officeDocument/2006/relationships/slide" Target="slides/slide4.xml"/><Relationship Id="rId55" Type="http://schemas.openxmlformats.org/officeDocument/2006/relationships/font" Target="fonts/PalatinoLinotype-bold.fntdata"/><Relationship Id="rId10" Type="http://schemas.openxmlformats.org/officeDocument/2006/relationships/slide" Target="slides/slide3.xml"/><Relationship Id="rId54" Type="http://schemas.openxmlformats.org/officeDocument/2006/relationships/font" Target="fonts/PalatinoLinotype-regular.fntdata"/><Relationship Id="rId13" Type="http://schemas.openxmlformats.org/officeDocument/2006/relationships/slide" Target="slides/slide6.xml"/><Relationship Id="rId57" Type="http://schemas.openxmlformats.org/officeDocument/2006/relationships/font" Target="fonts/PalatinoLinotype-boldItalic.fntdata"/><Relationship Id="rId12" Type="http://schemas.openxmlformats.org/officeDocument/2006/relationships/slide" Target="slides/slide5.xml"/><Relationship Id="rId56" Type="http://schemas.openxmlformats.org/officeDocument/2006/relationships/font" Target="fonts/PalatinoLinotype-italic.fntdata"/><Relationship Id="rId15" Type="http://schemas.openxmlformats.org/officeDocument/2006/relationships/slide" Target="slides/slide8.xml"/><Relationship Id="rId59" Type="http://schemas.openxmlformats.org/officeDocument/2006/relationships/font" Target="fonts/SourceSansPro-bold.fntdata"/><Relationship Id="rId14" Type="http://schemas.openxmlformats.org/officeDocument/2006/relationships/slide" Target="slides/slide7.xml"/><Relationship Id="rId58" Type="http://schemas.openxmlformats.org/officeDocument/2006/relationships/font" Target="fonts/SourceSansPro-regular.fntdata"/><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20-04-10T03:29:11.640">
    <p:pos x="6000" y="0"/>
    <p:text>Khristian if you want you can show your simulink delay and sum hardware around these 4 slides</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 This presentation is the prototype rollout for group 20, infrasound wave detection. Our group members are Tim Amish, Kyle Eaton, Khristian Jones, Louis Rosenblum, and Cayden Seiler. Our project is sponsored by Flat Earth and our project advisor is Dr. Ross Snider.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82b4a821c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82b4a821c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 This slide shows a cart from an electronics retailer. The cart consists of different resistor and capacitor values, which are used in the signal conditioning datapath. There is also an ADC included in this list. The first requirement states that an individual detector must be under $100. With all of the parts in the cart, the total is $31.26 without shipping. This means that when buying the components at individual pricing as opposed to bulk orders, the final detector price is well under $100. It is important to note that the printed circuit board price is not included. This is because the printed circuit board was not a requirement from our sponsor. For three boards for , the price was $36, so when adding this to the other price, the total is still less than $100.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82b4a821c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82b4a821c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 | The second requirement was to be able to detect a 100 dB SPL source from 1000 m away. From the first semester phase of this project, we determined that the 100 dB SPL source attenuated down to around 70 dB. Dr. Maher lent us a sound pressure level meter and we were able to determine that the room we were in was producing 76 dB of low frequency noise. The meter was placed on the horizontal board and the actual pressure sensitive portion sat flush with the vertical board. This low frequency noise was detected even when the subwoofer was not running. We tried making the measurement with the HVAC off and the same amount of noise was measured by the meter. Instead of building a </a:t>
            </a:r>
            <a:r>
              <a:rPr lang="en"/>
              <a:t>noiseless</a:t>
            </a:r>
            <a:r>
              <a:rPr lang="en"/>
              <a:t> chamber, our sponsor suggested that we are within a reasonable range of 70 dB. We did not take a picture of the measurement on the meter and we are unable to get the meter back, so you will just have to trust us.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 name="Shape 126"/>
        <p:cNvGrpSpPr/>
        <p:nvPr/>
      </p:nvGrpSpPr>
      <p:grpSpPr>
        <a:xfrm>
          <a:off x="0" y="0"/>
          <a:ext cx="0" cy="0"/>
          <a:chOff x="0" y="0"/>
          <a:chExt cx="0" cy="0"/>
        </a:xfrm>
      </p:grpSpPr>
      <p:sp>
        <p:nvSpPr>
          <p:cNvPr id="127" name="Google Shape;127;g82b4a821c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82b4a821c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 The third requirement states that the sensor must be sensitive to 10 Hz </a:t>
            </a:r>
            <a:r>
              <a:rPr lang="en"/>
              <a:t>audio</a:t>
            </a:r>
            <a:r>
              <a:rPr lang="en"/>
              <a:t> signals. Looking at a screenshot of the waveform, you can see that that there is a cursor over the largest peak of the FFT. If one looks to the upper right hand corner of the oscilloscope screen the frequency component is in red next to the @ symbol and it is at 10 Hz. Therefore, all of the other portions of the FFT are just noise, but the biggest waveform is the 10 Hz component which satisfies requirement 2.</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83027ae19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83027ae19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-&gt; That peak ~ 120Hz which is in the male voice frequency range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837b335204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837b335204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83027ae193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83027ae193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Cayden</a:t>
            </a:r>
            <a:endParaRPr/>
          </a:p>
          <a:p>
            <a:pPr indent="0" lvl="0" marL="0" rtl="0" algn="l">
              <a:spcBef>
                <a:spcPts val="0"/>
              </a:spcBef>
              <a:spcAft>
                <a:spcPts val="0"/>
              </a:spcAft>
              <a:buNone/>
            </a:pPr>
            <a:r>
              <a:rPr lang="en"/>
              <a:t>The analog input voltage of the ADC depends on the values of power-supply. Thus with a power supply of 0V and 6V, our maximum input values can be between -.3V and 6.3V for AVSS and AVDD respectively. DVDD will be drawn from the arduino board to maintain that the output, DOUT, is not too high of a voltage for our microcontroller. AVSS and DGND are also connected at a single point to satisfy that specification. With our typical maximum amplitude of our filtered signal from a single datapath being .5V, a DC bias of 3V will be used to ensure that the signal is halfway between our analog power-supply when there are 3 summed signals like in the PCB design. Enabling any drastic spikes in voltage to be handled.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g83027ae19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83027ae19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Cayden</a:t>
            </a:r>
            <a:endParaRPr/>
          </a:p>
          <a:p>
            <a:pPr indent="0" lvl="0" marL="0" rtl="0" algn="l">
              <a:spcBef>
                <a:spcPts val="0"/>
              </a:spcBef>
              <a:spcAft>
                <a:spcPts val="0"/>
              </a:spcAft>
              <a:buNone/>
            </a:pPr>
            <a:r>
              <a:rPr lang="en"/>
              <a:t>Unfortunately there were some troubles with the ADC. The first board that was purchased took a month to arrive from India and had AVDD and DVDD shorted together . After discovering the shorted line and thinking that it could potentially take longer once the Corona virus starts picking up I decided to just develop my own based on the example diagram from the datasheet. That led to the schematic and board on the slide. Unfortunately before even this board and components got here, campus and the labs closed.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83027ae1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83027ae1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Cayden</a:t>
            </a:r>
            <a:endParaRPr/>
          </a:p>
          <a:p>
            <a:pPr indent="0" lvl="0" marL="0" rtl="0" algn="l">
              <a:spcBef>
                <a:spcPts val="0"/>
              </a:spcBef>
              <a:spcAft>
                <a:spcPts val="0"/>
              </a:spcAft>
              <a:buNone/>
            </a:pPr>
            <a:r>
              <a:rPr lang="en"/>
              <a:t>Originally the design was to be done in Altium, Eagle was used instead however as it was faster and allowed for easier revisions of the design. The schematic on screen shows one signal conditioning path from the microphone to Vout. The final design has 3 conditioning paths converging into the summing junction. After this initial path every two paths adds 3 operational amplifiers leading us to choose three paths per board as it saved space and money on components while still allowing us to show the boosted signal to noise ratio after summing. As this section was the main conditioning path test points were added to make sure the conditioning path was working as expected. The operational amplifiers we used fortunately had an Eagle component that allowed me to get a feel for how I wanted to place the resistors and capacitors on the board.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 name="Shape 169"/>
        <p:cNvGrpSpPr/>
        <p:nvPr/>
      </p:nvGrpSpPr>
      <p:grpSpPr>
        <a:xfrm>
          <a:off x="0" y="0"/>
          <a:ext cx="0" cy="0"/>
          <a:chOff x="0" y="0"/>
          <a:chExt cx="0" cy="0"/>
        </a:xfrm>
      </p:grpSpPr>
      <p:sp>
        <p:nvSpPr>
          <p:cNvPr id="170" name="Google Shape;170;g83027ae19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83027ae1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Cayden</a:t>
            </a:r>
            <a:endParaRPr/>
          </a:p>
          <a:p>
            <a:pPr indent="0" lvl="0" marL="0" rtl="0" algn="l">
              <a:spcBef>
                <a:spcPts val="0"/>
              </a:spcBef>
              <a:spcAft>
                <a:spcPts val="0"/>
              </a:spcAft>
              <a:buNone/>
            </a:pPr>
            <a:r>
              <a:rPr lang="en"/>
              <a:t>The layout for the PCB is shown on this slide. It is a pretty standard design with a bottom layer ground plane and power traces. We decided to go with through hole instead of surface mount as we already had the components in wire lead form and decided that it would be easier. Luckily for us that was a good decision as the board arrived after the Covid-19 campus closures. And with those closures, our ability to reach a soldering iron with an attached microscope and small enough soldering tip to comfortably solder surface mount components was severely limited. A little demonstration we had planned to do during the design fair was to use jumper cables to demonstrate how adding signals can increase our signal to noise ratio. That was the purpose of the two jump locations on the right side of the board.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g71e168e1b8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71e168e1b8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82b4a821c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82b4a821c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82fa269e1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82fa269e1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Khristian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To meet our objectives, we have designed a detection engine algorithm that will determine if an infrasonic signal is present. The detection engine algorithm is a subcomponent of our Matlab simulation. The </a:t>
            </a:r>
            <a:r>
              <a:rPr lang="en"/>
              <a:t>algorithm</a:t>
            </a:r>
            <a:r>
              <a:rPr lang="en"/>
              <a:t> will utilize a beamforming process to </a:t>
            </a:r>
            <a:r>
              <a:rPr lang="en"/>
              <a:t>maximize</a:t>
            </a:r>
            <a:r>
              <a:rPr lang="en"/>
              <a:t> the constructive </a:t>
            </a:r>
            <a:r>
              <a:rPr lang="en"/>
              <a:t>interference</a:t>
            </a:r>
            <a:r>
              <a:rPr lang="en"/>
              <a:t> of a propagating signal. Beamforming is a spatial filtering technique used to isolate signals of interest. In this case, the propagating signal is a 10 HZ sinusoid, originating from some unknown location. The propagating signal will be </a:t>
            </a:r>
            <a:r>
              <a:rPr lang="en"/>
              <a:t>received</a:t>
            </a:r>
            <a:r>
              <a:rPr lang="en"/>
              <a:t> by multiple sensors, each placed in a different location. The sensors are divided up into every possible combination of pairs. Within each pair, one is used as an unaltered reference sensor, while the other will be phase delayed. </a:t>
            </a:r>
            <a:r>
              <a:rPr lang="en"/>
              <a:t>These phase delays are used to identify signal origin location. After being delayed, the reference signal data and the delayed signal data are then summed together. This operation is conducted for each pair of sensors, across all possible delays. The resulting summation is compared to a threshold and from there, the highest resulting summating can be identified as the true signal origin.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82c797b71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82c797b71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Khristian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simulation to test this </a:t>
            </a:r>
            <a:r>
              <a:rPr lang="en"/>
              <a:t>algorithm</a:t>
            </a:r>
            <a:r>
              <a:rPr lang="en"/>
              <a:t> stems from real world application of avalanche detection. While not necessary, we believed it was in best </a:t>
            </a:r>
            <a:r>
              <a:rPr lang="en"/>
              <a:t>interests</a:t>
            </a:r>
            <a:r>
              <a:rPr lang="en"/>
              <a:t> to model our simulation after a real world scenario. The scenario we are modeling is an </a:t>
            </a:r>
            <a:r>
              <a:rPr lang="en"/>
              <a:t>avalanche</a:t>
            </a:r>
            <a:r>
              <a:rPr lang="en"/>
              <a:t> </a:t>
            </a:r>
            <a:r>
              <a:rPr lang="en"/>
              <a:t>occurring</a:t>
            </a:r>
            <a:r>
              <a:rPr lang="en"/>
              <a:t> on one of the faces of Lone Peak in Big Sky Montana. A 1 KM X 1 KM scanning region is used as the bounds of our simulation.  The avalanche </a:t>
            </a:r>
            <a:r>
              <a:rPr lang="en"/>
              <a:t>occurrence</a:t>
            </a:r>
            <a:r>
              <a:rPr lang="en"/>
              <a:t> is represented by an impulse-like infrasonic signal </a:t>
            </a:r>
            <a:r>
              <a:rPr lang="en"/>
              <a:t>occurring</a:t>
            </a:r>
            <a:r>
              <a:rPr lang="en"/>
              <a:t> at a random location on the </a:t>
            </a:r>
            <a:r>
              <a:rPr lang="en"/>
              <a:t>contour</a:t>
            </a:r>
            <a:r>
              <a:rPr lang="en"/>
              <a:t> map.  8 total sensors are placed 1 km south of the scanning region in the southern border. These sensors are assumed to be operating under perfect conditions and are sensitive to the infrasound signal. As the signal propagates, random white </a:t>
            </a:r>
            <a:r>
              <a:rPr lang="en"/>
              <a:t>gaussian</a:t>
            </a:r>
            <a:r>
              <a:rPr lang="en"/>
              <a:t> noise is added to the signal. The data picked up by the sensors is used by the detection engine to predict signal presence.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831a515f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831a515f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Khristian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following figure is a heat map showing the phase delay as a function of distance in the x and y. This is because the distance traveled to a specific point is different for each sensor. To “listen” to a specific point, the corresponding phase delay will be used to delay one of the sensors by that many seconds. The different color patterns you see, specifically in the center of the heat map, is due to the fluctuations in the z - direction, elevation.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3" name="Shape 203"/>
        <p:cNvGrpSpPr/>
        <p:nvPr/>
      </p:nvGrpSpPr>
      <p:grpSpPr>
        <a:xfrm>
          <a:off x="0" y="0"/>
          <a:ext cx="0" cy="0"/>
          <a:chOff x="0" y="0"/>
          <a:chExt cx="0" cy="0"/>
        </a:xfrm>
      </p:grpSpPr>
      <p:sp>
        <p:nvSpPr>
          <p:cNvPr id="204" name="Google Shape;204;g82fa269e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82fa269e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Khristian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Here is an example of the minimum </a:t>
            </a:r>
            <a:r>
              <a:rPr lang="en"/>
              <a:t>constructive</a:t>
            </a:r>
            <a:r>
              <a:rPr lang="en"/>
              <a:t> </a:t>
            </a:r>
            <a:r>
              <a:rPr lang="en"/>
              <a:t>alignment</a:t>
            </a:r>
            <a:r>
              <a:rPr lang="en"/>
              <a:t>. In the blue is the reference sensor and the red is the sensor being phased delayed. As you can see, the signals are not clean. Random white </a:t>
            </a:r>
            <a:r>
              <a:rPr lang="en"/>
              <a:t>gaussian</a:t>
            </a:r>
            <a:r>
              <a:rPr lang="en"/>
              <a:t> noise has been added to the signals, and collected by the sensors. Since the signals are out of </a:t>
            </a:r>
            <a:r>
              <a:rPr lang="en"/>
              <a:t>alignment</a:t>
            </a:r>
            <a:r>
              <a:rPr lang="en"/>
              <a:t>, when added together the max amplitude of the summation will not be greater than our threshold.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82fa269e13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82fa269e13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Khristian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The next slide shows an example of maximum constructive </a:t>
            </a:r>
            <a:r>
              <a:rPr lang="en"/>
              <a:t>alignment</a:t>
            </a:r>
            <a:r>
              <a:rPr lang="en"/>
              <a:t>. Here the </a:t>
            </a:r>
            <a:r>
              <a:rPr lang="en"/>
              <a:t>alternate</a:t>
            </a:r>
            <a:r>
              <a:rPr lang="en"/>
              <a:t> sensor has been delayed by the correct amount. When these two signals are added together, the resulting summation will be greater than our threshold and will </a:t>
            </a:r>
            <a:r>
              <a:rPr lang="en"/>
              <a:t>visible</a:t>
            </a:r>
            <a:r>
              <a:rPr lang="en"/>
              <a:t> on our heatmap as an origin location.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82fa269e13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82fa269e13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Khristian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is a distribution plot showing the different delay </a:t>
            </a:r>
            <a:r>
              <a:rPr lang="en"/>
              <a:t>alignments</a:t>
            </a:r>
            <a:r>
              <a:rPr lang="en"/>
              <a:t> and the corresponding amplitude after summation. This plot only shows delays from a single sensor pair. Notice the clear spike around the half second mark. This is the point where the incoming signals begin to align and add </a:t>
            </a:r>
            <a:r>
              <a:rPr lang="en"/>
              <a:t>constructively</a:t>
            </a:r>
            <a:r>
              <a:rPr lang="en"/>
              <a:t>.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 name="Shape 218"/>
        <p:cNvGrpSpPr/>
        <p:nvPr/>
      </p:nvGrpSpPr>
      <p:grpSpPr>
        <a:xfrm>
          <a:off x="0" y="0"/>
          <a:ext cx="0" cy="0"/>
          <a:chOff x="0" y="0"/>
          <a:chExt cx="0" cy="0"/>
        </a:xfrm>
      </p:grpSpPr>
      <p:sp>
        <p:nvSpPr>
          <p:cNvPr id="219" name="Google Shape;219;g71e168e1b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71e168e1b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1e168e1b8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1e168e1b8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1e168e1b8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1e168e1b8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82fa269e13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82fa269e13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83027ae193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83027ae193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 name="Shape 243"/>
        <p:cNvGrpSpPr/>
        <p:nvPr/>
      </p:nvGrpSpPr>
      <p:grpSpPr>
        <a:xfrm>
          <a:off x="0" y="0"/>
          <a:ext cx="0" cy="0"/>
          <a:chOff x="0" y="0"/>
          <a:chExt cx="0" cy="0"/>
        </a:xfrm>
      </p:grpSpPr>
      <p:sp>
        <p:nvSpPr>
          <p:cNvPr id="244" name="Google Shape;244;g82c079340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82c079340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82c0793407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82c0793407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71e168e1b8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71e168e1b8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1e168e1b8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1e168e1b8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1e168e1b8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1e168e1b8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71e168e1b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71e168e1b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82c079340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82c079340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82c079340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82c079340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82c079340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82c079340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82c079340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82c079340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837b33520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837b33520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 The first step in the project was setting up a Subwoofer to operate at 10 Hz. In the first semester we found that electret microphones would have the highest chance of success. For semester two we purchased the top </a:t>
            </a:r>
            <a:r>
              <a:rPr lang="en"/>
              <a:t>performing</a:t>
            </a:r>
            <a:r>
              <a:rPr lang="en"/>
              <a:t> microphones to test. The test was relatively simple containing the subwoofer, SPL meter and oscilliscope. The microphone with the largest output was chosen to be the microphone the circuit was to be designed around.</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82c0793407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2c0793407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82c797b71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82c797b71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83027ae19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83027ae19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837b33520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837b33520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 This is the final signal conditioning chain. This was designed using Analog Devices and Texas </a:t>
            </a:r>
            <a:r>
              <a:rPr lang="en"/>
              <a:t>Instruments documentation.</a:t>
            </a: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837b335204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837b335204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 The next step was to observe the microphone output and find out what kind of filtering is </a:t>
            </a:r>
            <a:r>
              <a:rPr lang="en"/>
              <a:t>necessary</a:t>
            </a:r>
            <a:r>
              <a:rPr lang="en"/>
              <a:t>. As will be shown in a few slides the primary noise contribution comes from 60Hz. A three butterworth filter with a corner frequency of 30Hz will insure that any 60Hz </a:t>
            </a:r>
            <a:r>
              <a:rPr lang="en"/>
              <a:t>component</a:t>
            </a:r>
            <a:r>
              <a:rPr lang="en"/>
              <a:t> is filtered out with an about -18dB gain. The above figure was made using MatLab code given in one of Dr. Dickensheet’s classes.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83027ae19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83027ae19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837b335204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837b335204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82b4a821c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82b4a821c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Kyle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2" name="Google Shape;12;p2"/>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400"/>
              <a:buNone/>
              <a:defRPr sz="2400"/>
            </a:lvl1pPr>
            <a:lvl2pPr lvl="1">
              <a:lnSpc>
                <a:spcPct val="100000"/>
              </a:lnSpc>
              <a:spcBef>
                <a:spcPts val="0"/>
              </a:spcBef>
              <a:spcAft>
                <a:spcPts val="0"/>
              </a:spcAft>
              <a:buSzPts val="2400"/>
              <a:buNone/>
              <a:defRPr sz="2400"/>
            </a:lvl2pPr>
            <a:lvl3pPr lvl="2">
              <a:lnSpc>
                <a:spcPct val="100000"/>
              </a:lnSpc>
              <a:spcBef>
                <a:spcPts val="0"/>
              </a:spcBef>
              <a:spcAft>
                <a:spcPts val="0"/>
              </a:spcAft>
              <a:buSzPts val="2400"/>
              <a:buNone/>
              <a:defRPr sz="2400"/>
            </a:lvl3pPr>
            <a:lvl4pPr lvl="3">
              <a:lnSpc>
                <a:spcPct val="100000"/>
              </a:lnSpc>
              <a:spcBef>
                <a:spcPts val="0"/>
              </a:spcBef>
              <a:spcAft>
                <a:spcPts val="0"/>
              </a:spcAft>
              <a:buSzPts val="2400"/>
              <a:buNone/>
              <a:defRPr sz="2400"/>
            </a:lvl4pPr>
            <a:lvl5pPr lvl="4">
              <a:lnSpc>
                <a:spcPct val="100000"/>
              </a:lnSpc>
              <a:spcBef>
                <a:spcPts val="0"/>
              </a:spcBef>
              <a:spcAft>
                <a:spcPts val="0"/>
              </a:spcAft>
              <a:buSzPts val="2400"/>
              <a:buNone/>
              <a:defRPr sz="2400"/>
            </a:lvl5pPr>
            <a:lvl6pPr lvl="5">
              <a:lnSpc>
                <a:spcPct val="100000"/>
              </a:lnSpc>
              <a:spcBef>
                <a:spcPts val="0"/>
              </a:spcBef>
              <a:spcAft>
                <a:spcPts val="0"/>
              </a:spcAft>
              <a:buSzPts val="2400"/>
              <a:buNone/>
              <a:defRPr sz="2400"/>
            </a:lvl6pPr>
            <a:lvl7pPr lvl="6">
              <a:lnSpc>
                <a:spcPct val="100000"/>
              </a:lnSpc>
              <a:spcBef>
                <a:spcPts val="0"/>
              </a:spcBef>
              <a:spcAft>
                <a:spcPts val="0"/>
              </a:spcAft>
              <a:buSzPts val="2400"/>
              <a:buNone/>
              <a:defRPr sz="2400"/>
            </a:lvl7pPr>
            <a:lvl8pPr lvl="7">
              <a:lnSpc>
                <a:spcPct val="100000"/>
              </a:lnSpc>
              <a:spcBef>
                <a:spcPts val="0"/>
              </a:spcBef>
              <a:spcAft>
                <a:spcPts val="0"/>
              </a:spcAft>
              <a:buSzPts val="2400"/>
              <a:buNone/>
              <a:defRPr sz="2400"/>
            </a:lvl8pPr>
            <a:lvl9pPr lvl="8">
              <a:lnSpc>
                <a:spcPct val="100000"/>
              </a:lnSpc>
              <a:spcBef>
                <a:spcPts val="0"/>
              </a:spcBef>
              <a:spcAft>
                <a:spcPts val="0"/>
              </a:spcAft>
              <a:buSzPts val="2400"/>
              <a:buNone/>
              <a:defRPr sz="2400"/>
            </a:lvl9pPr>
          </a:lstStyle>
          <a:p/>
        </p:txBody>
      </p:sp>
      <p:sp>
        <p:nvSpPr>
          <p:cNvPr id="13" name="Google Shape;13;p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11"/>
          <p:cNvSpPr txBox="1"/>
          <p:nvPr>
            <p:ph hasCustomPrompt="1" type="title"/>
          </p:nvPr>
        </p:nvSpPr>
        <p:spPr>
          <a:xfrm>
            <a:off x="311700" y="743001"/>
            <a:ext cx="8520600" cy="20064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Font typeface="Source Sans Pro"/>
              <a:buNone/>
              <a:defRPr sz="12000">
                <a:latin typeface="Source Sans Pro"/>
                <a:ea typeface="Source Sans Pro"/>
                <a:cs typeface="Source Sans Pro"/>
                <a:sym typeface="Source Sans Pro"/>
              </a:defRPr>
            </a:lvl1pPr>
            <a:lvl2pPr lvl="1" algn="ctr">
              <a:spcBef>
                <a:spcPts val="0"/>
              </a:spcBef>
              <a:spcAft>
                <a:spcPts val="0"/>
              </a:spcAft>
              <a:buSzPts val="12000"/>
              <a:buFont typeface="Source Sans Pro"/>
              <a:buNone/>
              <a:defRPr sz="12000">
                <a:latin typeface="Source Sans Pro"/>
                <a:ea typeface="Source Sans Pro"/>
                <a:cs typeface="Source Sans Pro"/>
                <a:sym typeface="Source Sans Pro"/>
              </a:defRPr>
            </a:lvl2pPr>
            <a:lvl3pPr lvl="2" algn="ctr">
              <a:spcBef>
                <a:spcPts val="0"/>
              </a:spcBef>
              <a:spcAft>
                <a:spcPts val="0"/>
              </a:spcAft>
              <a:buSzPts val="12000"/>
              <a:buFont typeface="Source Sans Pro"/>
              <a:buNone/>
              <a:defRPr sz="12000">
                <a:latin typeface="Source Sans Pro"/>
                <a:ea typeface="Source Sans Pro"/>
                <a:cs typeface="Source Sans Pro"/>
                <a:sym typeface="Source Sans Pro"/>
              </a:defRPr>
            </a:lvl3pPr>
            <a:lvl4pPr lvl="3" algn="ctr">
              <a:spcBef>
                <a:spcPts val="0"/>
              </a:spcBef>
              <a:spcAft>
                <a:spcPts val="0"/>
              </a:spcAft>
              <a:buSzPts val="12000"/>
              <a:buFont typeface="Source Sans Pro"/>
              <a:buNone/>
              <a:defRPr sz="12000">
                <a:latin typeface="Source Sans Pro"/>
                <a:ea typeface="Source Sans Pro"/>
                <a:cs typeface="Source Sans Pro"/>
                <a:sym typeface="Source Sans Pro"/>
              </a:defRPr>
            </a:lvl4pPr>
            <a:lvl5pPr lvl="4" algn="ctr">
              <a:spcBef>
                <a:spcPts val="0"/>
              </a:spcBef>
              <a:spcAft>
                <a:spcPts val="0"/>
              </a:spcAft>
              <a:buSzPts val="12000"/>
              <a:buFont typeface="Source Sans Pro"/>
              <a:buNone/>
              <a:defRPr sz="12000">
                <a:latin typeface="Source Sans Pro"/>
                <a:ea typeface="Source Sans Pro"/>
                <a:cs typeface="Source Sans Pro"/>
                <a:sym typeface="Source Sans Pro"/>
              </a:defRPr>
            </a:lvl5pPr>
            <a:lvl6pPr lvl="5" algn="ctr">
              <a:spcBef>
                <a:spcPts val="0"/>
              </a:spcBef>
              <a:spcAft>
                <a:spcPts val="0"/>
              </a:spcAft>
              <a:buSzPts val="12000"/>
              <a:buFont typeface="Source Sans Pro"/>
              <a:buNone/>
              <a:defRPr sz="12000">
                <a:latin typeface="Source Sans Pro"/>
                <a:ea typeface="Source Sans Pro"/>
                <a:cs typeface="Source Sans Pro"/>
                <a:sym typeface="Source Sans Pro"/>
              </a:defRPr>
            </a:lvl6pPr>
            <a:lvl7pPr lvl="6" algn="ctr">
              <a:spcBef>
                <a:spcPts val="0"/>
              </a:spcBef>
              <a:spcAft>
                <a:spcPts val="0"/>
              </a:spcAft>
              <a:buSzPts val="12000"/>
              <a:buFont typeface="Source Sans Pro"/>
              <a:buNone/>
              <a:defRPr sz="12000">
                <a:latin typeface="Source Sans Pro"/>
                <a:ea typeface="Source Sans Pro"/>
                <a:cs typeface="Source Sans Pro"/>
                <a:sym typeface="Source Sans Pro"/>
              </a:defRPr>
            </a:lvl7pPr>
            <a:lvl8pPr lvl="7" algn="ctr">
              <a:spcBef>
                <a:spcPts val="0"/>
              </a:spcBef>
              <a:spcAft>
                <a:spcPts val="0"/>
              </a:spcAft>
              <a:buSzPts val="12000"/>
              <a:buFont typeface="Source Sans Pro"/>
              <a:buNone/>
              <a:defRPr sz="12000">
                <a:latin typeface="Source Sans Pro"/>
                <a:ea typeface="Source Sans Pro"/>
                <a:cs typeface="Source Sans Pro"/>
                <a:sym typeface="Source Sans Pro"/>
              </a:defRPr>
            </a:lvl8pPr>
            <a:lvl9pPr lvl="8" algn="ctr">
              <a:spcBef>
                <a:spcPts val="0"/>
              </a:spcBef>
              <a:spcAft>
                <a:spcPts val="0"/>
              </a:spcAft>
              <a:buSzPts val="12000"/>
              <a:buFont typeface="Source Sans Pro"/>
              <a:buNone/>
              <a:defRPr sz="12000">
                <a:latin typeface="Source Sans Pro"/>
                <a:ea typeface="Source Sans Pro"/>
                <a:cs typeface="Source Sans Pro"/>
                <a:sym typeface="Source Sans Pro"/>
              </a:defRPr>
            </a:lvl9pPr>
          </a:lstStyle>
          <a:p>
            <a:r>
              <a:t>xx%</a:t>
            </a:r>
          </a:p>
        </p:txBody>
      </p:sp>
      <p:sp>
        <p:nvSpPr>
          <p:cNvPr id="50" name="Google Shape;50;p11"/>
          <p:cNvSpPr txBox="1"/>
          <p:nvPr>
            <p:ph idx="1" type="body"/>
          </p:nvPr>
        </p:nvSpPr>
        <p:spPr>
          <a:xfrm>
            <a:off x="311700" y="2845182"/>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4" name="Shape 14"/>
        <p:cNvGrpSpPr/>
        <p:nvPr/>
      </p:nvGrpSpPr>
      <p:grpSpPr>
        <a:xfrm>
          <a:off x="0" y="0"/>
          <a:ext cx="0" cy="0"/>
          <a:chOff x="0" y="0"/>
          <a:chExt cx="0" cy="0"/>
        </a:xfrm>
      </p:grpSpPr>
      <p:sp>
        <p:nvSpPr>
          <p:cNvPr id="15" name="Google Shape;15;p3"/>
          <p:cNvSpPr/>
          <p:nvPr/>
        </p:nvSpPr>
        <p:spPr>
          <a:xfrm>
            <a:off x="80700" y="2651100"/>
            <a:ext cx="8982600" cy="24117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ph type="title"/>
          </p:nvPr>
        </p:nvSpPr>
        <p:spPr>
          <a:xfrm>
            <a:off x="485875" y="1714500"/>
            <a:ext cx="8183700" cy="785700"/>
          </a:xfrm>
          <a:prstGeom prst="rect">
            <a:avLst/>
          </a:prstGeom>
        </p:spPr>
        <p:txBody>
          <a:bodyPr anchorCtr="0" anchor="b"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7" name="Google Shape;17;p3"/>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8" name="Shape 18"/>
        <p:cNvGrpSpPr/>
        <p:nvPr/>
      </p:nvGrpSpPr>
      <p:grpSpPr>
        <a:xfrm>
          <a:off x="0" y="0"/>
          <a:ext cx="0" cy="0"/>
          <a:chOff x="0" y="0"/>
          <a:chExt cx="0" cy="0"/>
        </a:xfrm>
      </p:grpSpPr>
      <p:sp>
        <p:nvSpPr>
          <p:cNvPr id="19" name="Google Shape;19;p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0" name="Google Shape;20;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1" name="Google Shape;21;p4"/>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2" name="Shape 22"/>
        <p:cNvGrpSpPr/>
        <p:nvPr/>
      </p:nvGrpSpPr>
      <p:grpSpPr>
        <a:xfrm>
          <a:off x="0" y="0"/>
          <a:ext cx="0" cy="0"/>
          <a:chOff x="0" y="0"/>
          <a:chExt cx="0" cy="0"/>
        </a:xfrm>
      </p:grpSpPr>
      <p:sp>
        <p:nvSpPr>
          <p:cNvPr id="23" name="Google Shape;23;p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4" name="Google Shape;24;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5" name="Google Shape;25;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 name="Shape 27"/>
        <p:cNvGrpSpPr/>
        <p:nvPr/>
      </p:nvGrpSpPr>
      <p:grpSpPr>
        <a:xfrm>
          <a:off x="0" y="0"/>
          <a:ext cx="0" cy="0"/>
          <a:chOff x="0" y="0"/>
          <a:chExt cx="0" cy="0"/>
        </a:xfrm>
      </p:grpSpPr>
      <p:sp>
        <p:nvSpPr>
          <p:cNvPr id="28" name="Google Shape;28;p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9" name="Google Shape;29;p6"/>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0" name="Shape 30"/>
        <p:cNvGrpSpPr/>
        <p:nvPr/>
      </p:nvGrpSpPr>
      <p:grpSpPr>
        <a:xfrm>
          <a:off x="0" y="0"/>
          <a:ext cx="0" cy="0"/>
          <a:chOff x="0" y="0"/>
          <a:chExt cx="0" cy="0"/>
        </a:xfrm>
      </p:grpSpPr>
      <p:sp>
        <p:nvSpPr>
          <p:cNvPr id="31" name="Google Shape;31;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2" name="Google Shape;32;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3" name="Google Shape;33;p7"/>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2"/>
        </a:solidFill>
      </p:bgPr>
    </p:bg>
    <p:spTree>
      <p:nvGrpSpPr>
        <p:cNvPr id="34" name="Shape 34"/>
        <p:cNvGrpSpPr/>
        <p:nvPr/>
      </p:nvGrpSpPr>
      <p:grpSpPr>
        <a:xfrm>
          <a:off x="0" y="0"/>
          <a:ext cx="0" cy="0"/>
          <a:chOff x="0" y="0"/>
          <a:chExt cx="0" cy="0"/>
        </a:xfrm>
      </p:grpSpPr>
      <p:sp>
        <p:nvSpPr>
          <p:cNvPr id="35" name="Google Shape;35;p8"/>
          <p:cNvSpPr txBox="1"/>
          <p:nvPr>
            <p:ph type="title"/>
          </p:nvPr>
        </p:nvSpPr>
        <p:spPr>
          <a:xfrm>
            <a:off x="490250" y="526350"/>
            <a:ext cx="56040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6" name="Google Shape;36;p8"/>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9"/>
          <p:cNvSpPr/>
          <p:nvPr/>
        </p:nvSpPr>
        <p:spPr>
          <a:xfrm>
            <a:off x="4636800" y="80700"/>
            <a:ext cx="4426500" cy="4982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 name="Google Shape;39;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0" name="Google Shape;40;p9"/>
          <p:cNvSpPr txBox="1"/>
          <p:nvPr>
            <p:ph type="title"/>
          </p:nvPr>
        </p:nvSpPr>
        <p:spPr>
          <a:xfrm>
            <a:off x="265500" y="1181700"/>
            <a:ext cx="4045200" cy="1533600"/>
          </a:xfrm>
          <a:prstGeom prst="rect">
            <a:avLst/>
          </a:prstGeom>
        </p:spPr>
        <p:txBody>
          <a:bodyPr anchorCtr="0" anchor="b" bIns="91425" lIns="91425" spcFirstLastPara="1" rIns="91425" wrap="square" tIns="91425">
            <a:noAutofit/>
          </a:bodyPr>
          <a:lstStyle>
            <a:lvl1pPr lvl="0" algn="ctr">
              <a:spcBef>
                <a:spcPts val="0"/>
              </a:spcBef>
              <a:spcAft>
                <a:spcPts val="0"/>
              </a:spcAft>
              <a:buSzPts val="3800"/>
              <a:buNone/>
              <a:defRPr sz="3800"/>
            </a:lvl1pPr>
            <a:lvl2pPr lvl="1" algn="ctr">
              <a:spcBef>
                <a:spcPts val="0"/>
              </a:spcBef>
              <a:spcAft>
                <a:spcPts val="0"/>
              </a:spcAft>
              <a:buSzPts val="3800"/>
              <a:buNone/>
              <a:defRPr sz="3800"/>
            </a:lvl2pPr>
            <a:lvl3pPr lvl="2" algn="ctr">
              <a:spcBef>
                <a:spcPts val="0"/>
              </a:spcBef>
              <a:spcAft>
                <a:spcPts val="0"/>
              </a:spcAft>
              <a:buSzPts val="3800"/>
              <a:buNone/>
              <a:defRPr sz="3800"/>
            </a:lvl3pPr>
            <a:lvl4pPr lvl="3" algn="ctr">
              <a:spcBef>
                <a:spcPts val="0"/>
              </a:spcBef>
              <a:spcAft>
                <a:spcPts val="0"/>
              </a:spcAft>
              <a:buSzPts val="3800"/>
              <a:buNone/>
              <a:defRPr sz="3800"/>
            </a:lvl4pPr>
            <a:lvl5pPr lvl="4" algn="ctr">
              <a:spcBef>
                <a:spcPts val="0"/>
              </a:spcBef>
              <a:spcAft>
                <a:spcPts val="0"/>
              </a:spcAft>
              <a:buSzPts val="3800"/>
              <a:buNone/>
              <a:defRPr sz="3800"/>
            </a:lvl5pPr>
            <a:lvl6pPr lvl="5" algn="ctr">
              <a:spcBef>
                <a:spcPts val="0"/>
              </a:spcBef>
              <a:spcAft>
                <a:spcPts val="0"/>
              </a:spcAft>
              <a:buSzPts val="3800"/>
              <a:buNone/>
              <a:defRPr sz="3800"/>
            </a:lvl6pPr>
            <a:lvl7pPr lvl="6" algn="ctr">
              <a:spcBef>
                <a:spcPts val="0"/>
              </a:spcBef>
              <a:spcAft>
                <a:spcPts val="0"/>
              </a:spcAft>
              <a:buSzPts val="3800"/>
              <a:buNone/>
              <a:defRPr sz="3800"/>
            </a:lvl7pPr>
            <a:lvl8pPr lvl="7" algn="ctr">
              <a:spcBef>
                <a:spcPts val="0"/>
              </a:spcBef>
              <a:spcAft>
                <a:spcPts val="0"/>
              </a:spcAft>
              <a:buSzPts val="3800"/>
              <a:buNone/>
              <a:defRPr sz="3800"/>
            </a:lvl8pPr>
            <a:lvl9pPr lvl="8" algn="ctr">
              <a:spcBef>
                <a:spcPts val="0"/>
              </a:spcBef>
              <a:spcAft>
                <a:spcPts val="0"/>
              </a:spcAft>
              <a:buSzPts val="3800"/>
              <a:buNone/>
              <a:defRPr sz="3800"/>
            </a:lvl9pPr>
          </a:lstStyle>
          <a:p/>
        </p:txBody>
      </p:sp>
      <p:sp>
        <p:nvSpPr>
          <p:cNvPr id="41" name="Google Shape;41;p9"/>
          <p:cNvSpPr txBox="1"/>
          <p:nvPr>
            <p:ph idx="1" type="subTitle"/>
          </p:nvPr>
        </p:nvSpPr>
        <p:spPr>
          <a:xfrm>
            <a:off x="265500" y="27690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3" name="Google Shape;43;p9"/>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None/>
              <a:defRPr sz="2100"/>
            </a:lvl1pPr>
          </a:lstStyle>
          <a:p/>
        </p:txBody>
      </p:sp>
      <p:sp>
        <p:nvSpPr>
          <p:cNvPr id="46" name="Google Shape;46;p10"/>
          <p:cNvSpPr txBox="1"/>
          <p:nvPr>
            <p:ph idx="12" type="sldNum"/>
          </p:nvPr>
        </p:nvSpPr>
        <p:spPr>
          <a:xfrm>
            <a:off x="8497999" y="468875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l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234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1pPr>
            <a:lvl2pPr lvl="1">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2pPr>
            <a:lvl3pPr lvl="2">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3pPr>
            <a:lvl4pPr lvl="3">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4pPr>
            <a:lvl5pPr lvl="4">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5pPr>
            <a:lvl6pPr lvl="5">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6pPr>
            <a:lvl7pPr lvl="6">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7pPr>
            <a:lvl8pPr lvl="7">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8pPr>
            <a:lvl9pPr lvl="8">
              <a:spcBef>
                <a:spcPts val="0"/>
              </a:spcBef>
              <a:spcAft>
                <a:spcPts val="0"/>
              </a:spcAft>
              <a:buClr>
                <a:schemeClr val="dk2"/>
              </a:buClr>
              <a:buSzPts val="3000"/>
              <a:buFont typeface="Raleway"/>
              <a:buNone/>
              <a:defRPr b="1" sz="30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Source Sans Pro"/>
              <a:buChar char="●"/>
              <a:defRPr sz="1800">
                <a:solidFill>
                  <a:schemeClr val="lt2"/>
                </a:solidFill>
                <a:latin typeface="Source Sans Pro"/>
                <a:ea typeface="Source Sans Pro"/>
                <a:cs typeface="Source Sans Pro"/>
                <a:sym typeface="Source Sans Pro"/>
              </a:defRPr>
            </a:lvl1pPr>
            <a:lvl2pPr indent="-317500" lvl="1" marL="914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2pPr>
            <a:lvl3pPr indent="-317500" lvl="2" marL="1371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3pPr>
            <a:lvl4pPr indent="-317500" lvl="3" marL="18288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4pPr>
            <a:lvl5pPr indent="-317500" lvl="4" marL="22860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5pPr>
            <a:lvl6pPr indent="-317500" lvl="5" marL="27432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6pPr>
            <a:lvl7pPr indent="-317500" lvl="6" marL="32004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7pPr>
            <a:lvl8pPr indent="-317500" lvl="7" marL="3657600">
              <a:lnSpc>
                <a:spcPct val="115000"/>
              </a:lnSpc>
              <a:spcBef>
                <a:spcPts val="1600"/>
              </a:spcBef>
              <a:spcAft>
                <a:spcPts val="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8pPr>
            <a:lvl9pPr indent="-317500" lvl="8" marL="4114800">
              <a:lnSpc>
                <a:spcPct val="115000"/>
              </a:lnSpc>
              <a:spcBef>
                <a:spcPts val="1600"/>
              </a:spcBef>
              <a:spcAft>
                <a:spcPts val="1600"/>
              </a:spcAft>
              <a:buClr>
                <a:schemeClr val="lt2"/>
              </a:buClr>
              <a:buSzPts val="1400"/>
              <a:buFont typeface="Source Sans Pro"/>
              <a:buChar char="■"/>
              <a:defRPr>
                <a:solidFill>
                  <a:schemeClr val="lt2"/>
                </a:solidFill>
                <a:latin typeface="Source Sans Pro"/>
                <a:ea typeface="Source Sans Pro"/>
                <a:cs typeface="Source Sans Pro"/>
                <a:sym typeface="Source Sans Pro"/>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Source Sans Pro"/>
                <a:ea typeface="Source Sans Pro"/>
                <a:cs typeface="Source Sans Pro"/>
                <a:sym typeface="Source Sans Pro"/>
              </a:defRPr>
            </a:lvl1pPr>
            <a:lvl2pPr lvl="1" algn="r">
              <a:buNone/>
              <a:defRPr sz="1000">
                <a:solidFill>
                  <a:schemeClr val="lt2"/>
                </a:solidFill>
                <a:latin typeface="Source Sans Pro"/>
                <a:ea typeface="Source Sans Pro"/>
                <a:cs typeface="Source Sans Pro"/>
                <a:sym typeface="Source Sans Pro"/>
              </a:defRPr>
            </a:lvl2pPr>
            <a:lvl3pPr lvl="2" algn="r">
              <a:buNone/>
              <a:defRPr sz="1000">
                <a:solidFill>
                  <a:schemeClr val="lt2"/>
                </a:solidFill>
                <a:latin typeface="Source Sans Pro"/>
                <a:ea typeface="Source Sans Pro"/>
                <a:cs typeface="Source Sans Pro"/>
                <a:sym typeface="Source Sans Pro"/>
              </a:defRPr>
            </a:lvl3pPr>
            <a:lvl4pPr lvl="3" algn="r">
              <a:buNone/>
              <a:defRPr sz="1000">
                <a:solidFill>
                  <a:schemeClr val="lt2"/>
                </a:solidFill>
                <a:latin typeface="Source Sans Pro"/>
                <a:ea typeface="Source Sans Pro"/>
                <a:cs typeface="Source Sans Pro"/>
                <a:sym typeface="Source Sans Pro"/>
              </a:defRPr>
            </a:lvl4pPr>
            <a:lvl5pPr lvl="4" algn="r">
              <a:buNone/>
              <a:defRPr sz="1000">
                <a:solidFill>
                  <a:schemeClr val="lt2"/>
                </a:solidFill>
                <a:latin typeface="Source Sans Pro"/>
                <a:ea typeface="Source Sans Pro"/>
                <a:cs typeface="Source Sans Pro"/>
                <a:sym typeface="Source Sans Pro"/>
              </a:defRPr>
            </a:lvl5pPr>
            <a:lvl6pPr lvl="5" algn="r">
              <a:buNone/>
              <a:defRPr sz="1000">
                <a:solidFill>
                  <a:schemeClr val="lt2"/>
                </a:solidFill>
                <a:latin typeface="Source Sans Pro"/>
                <a:ea typeface="Source Sans Pro"/>
                <a:cs typeface="Source Sans Pro"/>
                <a:sym typeface="Source Sans Pro"/>
              </a:defRPr>
            </a:lvl6pPr>
            <a:lvl7pPr lvl="6" algn="r">
              <a:buNone/>
              <a:defRPr sz="1000">
                <a:solidFill>
                  <a:schemeClr val="lt2"/>
                </a:solidFill>
                <a:latin typeface="Source Sans Pro"/>
                <a:ea typeface="Source Sans Pro"/>
                <a:cs typeface="Source Sans Pro"/>
                <a:sym typeface="Source Sans Pro"/>
              </a:defRPr>
            </a:lvl7pPr>
            <a:lvl8pPr lvl="7" algn="r">
              <a:buNone/>
              <a:defRPr sz="1000">
                <a:solidFill>
                  <a:schemeClr val="lt2"/>
                </a:solidFill>
                <a:latin typeface="Source Sans Pro"/>
                <a:ea typeface="Source Sans Pro"/>
                <a:cs typeface="Source Sans Pro"/>
                <a:sym typeface="Source Sans Pro"/>
              </a:defRPr>
            </a:lvl8pPr>
            <a:lvl9pPr lvl="8" algn="r">
              <a:buNone/>
              <a:defRPr sz="1000">
                <a:solidFill>
                  <a:schemeClr val="lt2"/>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9.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1.png"/><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jpg"/><Relationship Id="rId4" Type="http://schemas.openxmlformats.org/officeDocument/2006/relationships/image" Target="../media/image4.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13.png"/><Relationship Id="rId5"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2.png"/><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485875" y="264475"/>
            <a:ext cx="8183700" cy="1473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Infrasonic Wave Detection (20) Prototype Rollout</a:t>
            </a:r>
            <a:endParaRPr/>
          </a:p>
        </p:txBody>
      </p:sp>
      <p:sp>
        <p:nvSpPr>
          <p:cNvPr id="59" name="Google Shape;59;p13"/>
          <p:cNvSpPr txBox="1"/>
          <p:nvPr>
            <p:ph idx="1" type="subTitle"/>
          </p:nvPr>
        </p:nvSpPr>
        <p:spPr>
          <a:xfrm>
            <a:off x="485875" y="1738075"/>
            <a:ext cx="8183700" cy="8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Tim Amish, Kyle Eaton, Khristian Jones, </a:t>
            </a:r>
            <a:r>
              <a:rPr lang="en"/>
              <a:t>Louis Rosenblum, Cayden Seiler</a:t>
            </a:r>
            <a:endParaRPr/>
          </a:p>
        </p:txBody>
      </p:sp>
      <p:pic>
        <p:nvPicPr>
          <p:cNvPr id="60" name="Google Shape;60;p13"/>
          <p:cNvPicPr preferRelativeResize="0"/>
          <p:nvPr/>
        </p:nvPicPr>
        <p:blipFill>
          <a:blip r:embed="rId3">
            <a:alphaModFix/>
          </a:blip>
          <a:stretch>
            <a:fillRect/>
          </a:stretch>
        </p:blipFill>
        <p:spPr>
          <a:xfrm rot="10800000">
            <a:off x="2969325" y="2655401"/>
            <a:ext cx="3205325" cy="240397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Completion of Requirement 1</a:t>
            </a:r>
            <a:endParaRPr/>
          </a:p>
        </p:txBody>
      </p:sp>
      <p:pic>
        <p:nvPicPr>
          <p:cNvPr id="118" name="Google Shape;118;p22"/>
          <p:cNvPicPr preferRelativeResize="0"/>
          <p:nvPr/>
        </p:nvPicPr>
        <p:blipFill>
          <a:blip r:embed="rId3">
            <a:alphaModFix/>
          </a:blip>
          <a:stretch>
            <a:fillRect/>
          </a:stretch>
        </p:blipFill>
        <p:spPr>
          <a:xfrm>
            <a:off x="766938" y="1199100"/>
            <a:ext cx="7610113" cy="3770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Completion of Requirement 2</a:t>
            </a:r>
            <a:endParaRPr/>
          </a:p>
        </p:txBody>
      </p:sp>
      <p:pic>
        <p:nvPicPr>
          <p:cNvPr id="124" name="Google Shape;124;p23"/>
          <p:cNvPicPr preferRelativeResize="0"/>
          <p:nvPr/>
        </p:nvPicPr>
        <p:blipFill>
          <a:blip r:embed="rId3">
            <a:alphaModFix/>
          </a:blip>
          <a:stretch>
            <a:fillRect/>
          </a:stretch>
        </p:blipFill>
        <p:spPr>
          <a:xfrm>
            <a:off x="396247" y="1152475"/>
            <a:ext cx="2746253" cy="3661651"/>
          </a:xfrm>
          <a:prstGeom prst="rect">
            <a:avLst/>
          </a:prstGeom>
          <a:noFill/>
          <a:ln>
            <a:noFill/>
          </a:ln>
        </p:spPr>
      </p:pic>
      <p:pic>
        <p:nvPicPr>
          <p:cNvPr id="125" name="Google Shape;125;p23"/>
          <p:cNvPicPr preferRelativeResize="0"/>
          <p:nvPr/>
        </p:nvPicPr>
        <p:blipFill>
          <a:blip r:embed="rId4">
            <a:alphaModFix/>
          </a:blip>
          <a:stretch>
            <a:fillRect/>
          </a:stretch>
        </p:blipFill>
        <p:spPr>
          <a:xfrm>
            <a:off x="3369575" y="1038738"/>
            <a:ext cx="5185501" cy="388912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Completion of Requirement 3</a:t>
            </a:r>
            <a:endParaRPr/>
          </a:p>
        </p:txBody>
      </p:sp>
      <p:pic>
        <p:nvPicPr>
          <p:cNvPr id="131" name="Google Shape;131;p24"/>
          <p:cNvPicPr preferRelativeResize="0"/>
          <p:nvPr/>
        </p:nvPicPr>
        <p:blipFill>
          <a:blip r:embed="rId3">
            <a:alphaModFix/>
          </a:blip>
          <a:stretch>
            <a:fillRect/>
          </a:stretch>
        </p:blipFill>
        <p:spPr>
          <a:xfrm>
            <a:off x="311700" y="1068425"/>
            <a:ext cx="5230251" cy="3922673"/>
          </a:xfrm>
          <a:prstGeom prst="rect">
            <a:avLst/>
          </a:prstGeom>
          <a:noFill/>
          <a:ln>
            <a:noFill/>
          </a:ln>
        </p:spPr>
      </p:pic>
      <p:pic>
        <p:nvPicPr>
          <p:cNvPr id="132" name="Google Shape;132;p24"/>
          <p:cNvPicPr preferRelativeResize="0"/>
          <p:nvPr/>
        </p:nvPicPr>
        <p:blipFill>
          <a:blip r:embed="rId4">
            <a:alphaModFix/>
          </a:blip>
          <a:stretch>
            <a:fillRect/>
          </a:stretch>
        </p:blipFill>
        <p:spPr>
          <a:xfrm>
            <a:off x="5541950" y="1068425"/>
            <a:ext cx="3602051" cy="2701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Noise reduction</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9" name="Google Shape;139;p25"/>
          <p:cNvPicPr preferRelativeResize="0"/>
          <p:nvPr/>
        </p:nvPicPr>
        <p:blipFill>
          <a:blip r:embed="rId3">
            <a:alphaModFix/>
          </a:blip>
          <a:stretch>
            <a:fillRect/>
          </a:stretch>
        </p:blipFill>
        <p:spPr>
          <a:xfrm>
            <a:off x="255400" y="1152475"/>
            <a:ext cx="4740351" cy="3555278"/>
          </a:xfrm>
          <a:prstGeom prst="rect">
            <a:avLst/>
          </a:prstGeom>
          <a:noFill/>
          <a:ln>
            <a:noFill/>
          </a:ln>
        </p:spPr>
      </p:pic>
      <p:pic>
        <p:nvPicPr>
          <p:cNvPr id="140" name="Google Shape;140;p25"/>
          <p:cNvPicPr preferRelativeResize="0"/>
          <p:nvPr/>
        </p:nvPicPr>
        <p:blipFill rotWithShape="1">
          <a:blip r:embed="rId4">
            <a:alphaModFix/>
          </a:blip>
          <a:srcRect b="0" l="3147" r="0" t="4915"/>
          <a:stretch/>
        </p:blipFill>
        <p:spPr>
          <a:xfrm>
            <a:off x="4071100" y="1152475"/>
            <a:ext cx="4828679" cy="35552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Not Covered by </a:t>
            </a:r>
            <a:r>
              <a:rPr lang="en"/>
              <a:t>Requirements</a:t>
            </a:r>
            <a:endParaRPr/>
          </a:p>
        </p:txBody>
      </p:sp>
      <p:sp>
        <p:nvSpPr>
          <p:cNvPr id="146" name="Google Shape;146;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7" name="Google Shape;147;p26"/>
          <p:cNvPicPr preferRelativeResize="0"/>
          <p:nvPr/>
        </p:nvPicPr>
        <p:blipFill>
          <a:blip r:embed="rId3">
            <a:alphaModFix/>
          </a:blip>
          <a:stretch>
            <a:fillRect/>
          </a:stretch>
        </p:blipFill>
        <p:spPr>
          <a:xfrm>
            <a:off x="78075" y="1235975"/>
            <a:ext cx="4493926" cy="3370450"/>
          </a:xfrm>
          <a:prstGeom prst="rect">
            <a:avLst/>
          </a:prstGeom>
          <a:noFill/>
          <a:ln>
            <a:noFill/>
          </a:ln>
        </p:spPr>
      </p:pic>
      <p:pic>
        <p:nvPicPr>
          <p:cNvPr id="148" name="Google Shape;148;p26"/>
          <p:cNvPicPr preferRelativeResize="0"/>
          <p:nvPr/>
        </p:nvPicPr>
        <p:blipFill>
          <a:blip r:embed="rId4">
            <a:alphaModFix/>
          </a:blip>
          <a:stretch>
            <a:fillRect/>
          </a:stretch>
        </p:blipFill>
        <p:spPr>
          <a:xfrm>
            <a:off x="4572000" y="1235981"/>
            <a:ext cx="4493926" cy="337044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Input Voltage of ADC</a:t>
            </a:r>
            <a:endParaRPr/>
          </a:p>
        </p:txBody>
      </p:sp>
      <p:sp>
        <p:nvSpPr>
          <p:cNvPr id="154" name="Google Shape;154;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55" name="Google Shape;155;p27"/>
          <p:cNvPicPr preferRelativeResize="0"/>
          <p:nvPr/>
        </p:nvPicPr>
        <p:blipFill>
          <a:blip r:embed="rId3">
            <a:alphaModFix/>
          </a:blip>
          <a:stretch>
            <a:fillRect/>
          </a:stretch>
        </p:blipFill>
        <p:spPr>
          <a:xfrm>
            <a:off x="0" y="1104389"/>
            <a:ext cx="9143999" cy="403912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ADC</a:t>
            </a:r>
            <a:endParaRPr/>
          </a:p>
        </p:txBody>
      </p:sp>
      <p:pic>
        <p:nvPicPr>
          <p:cNvPr id="161" name="Google Shape;161;p28"/>
          <p:cNvPicPr preferRelativeResize="0"/>
          <p:nvPr/>
        </p:nvPicPr>
        <p:blipFill>
          <a:blip r:embed="rId3">
            <a:alphaModFix/>
          </a:blip>
          <a:stretch>
            <a:fillRect/>
          </a:stretch>
        </p:blipFill>
        <p:spPr>
          <a:xfrm>
            <a:off x="152400" y="1220825"/>
            <a:ext cx="4643575" cy="3770275"/>
          </a:xfrm>
          <a:prstGeom prst="rect">
            <a:avLst/>
          </a:prstGeom>
          <a:noFill/>
          <a:ln>
            <a:noFill/>
          </a:ln>
        </p:spPr>
      </p:pic>
      <p:pic>
        <p:nvPicPr>
          <p:cNvPr id="162" name="Google Shape;162;p28"/>
          <p:cNvPicPr preferRelativeResize="0"/>
          <p:nvPr/>
        </p:nvPicPr>
        <p:blipFill>
          <a:blip r:embed="rId4">
            <a:alphaModFix/>
          </a:blip>
          <a:stretch>
            <a:fillRect/>
          </a:stretch>
        </p:blipFill>
        <p:spPr>
          <a:xfrm>
            <a:off x="4795975" y="1314438"/>
            <a:ext cx="4147075" cy="3676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PCB Design</a:t>
            </a:r>
            <a:endParaRPr/>
          </a:p>
        </p:txBody>
      </p:sp>
      <p:pic>
        <p:nvPicPr>
          <p:cNvPr id="168" name="Google Shape;168;p29"/>
          <p:cNvPicPr preferRelativeResize="0"/>
          <p:nvPr/>
        </p:nvPicPr>
        <p:blipFill>
          <a:blip r:embed="rId3">
            <a:alphaModFix/>
          </a:blip>
          <a:stretch>
            <a:fillRect/>
          </a:stretch>
        </p:blipFill>
        <p:spPr>
          <a:xfrm>
            <a:off x="896925" y="1068425"/>
            <a:ext cx="7350151" cy="40395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2" name="Shape 172"/>
        <p:cNvGrpSpPr/>
        <p:nvPr/>
      </p:nvGrpSpPr>
      <p:grpSpPr>
        <a:xfrm>
          <a:off x="0" y="0"/>
          <a:ext cx="0" cy="0"/>
          <a:chOff x="0" y="0"/>
          <a:chExt cx="0" cy="0"/>
        </a:xfrm>
      </p:grpSpPr>
      <p:pic>
        <p:nvPicPr>
          <p:cNvPr id="173" name="Google Shape;173;p30"/>
          <p:cNvPicPr preferRelativeResize="0"/>
          <p:nvPr/>
        </p:nvPicPr>
        <p:blipFill>
          <a:blip r:embed="rId3">
            <a:alphaModFix/>
          </a:blip>
          <a:stretch>
            <a:fillRect/>
          </a:stretch>
        </p:blipFill>
        <p:spPr>
          <a:xfrm>
            <a:off x="1630750" y="152400"/>
            <a:ext cx="5882488" cy="48387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3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Detection Engine Requirements</a:t>
            </a:r>
            <a:endParaRPr/>
          </a:p>
        </p:txBody>
      </p:sp>
      <p:sp>
        <p:nvSpPr>
          <p:cNvPr id="179" name="Google Shape;179;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Requirements:</a:t>
            </a:r>
            <a:endParaRPr/>
          </a:p>
          <a:p>
            <a:pPr indent="0" lvl="0" marL="0" rtl="0" algn="l">
              <a:lnSpc>
                <a:spcPct val="100000"/>
              </a:lnSpc>
              <a:spcBef>
                <a:spcPts val="1600"/>
              </a:spcBef>
              <a:spcAft>
                <a:spcPts val="0"/>
              </a:spcAft>
              <a:buNone/>
            </a:pPr>
            <a:r>
              <a:rPr lang="en">
                <a:solidFill>
                  <a:schemeClr val="dk2"/>
                </a:solidFill>
              </a:rPr>
              <a:t>4. 	Must identify an infrasonic (10Hz) signal in presence of noise</a:t>
            </a:r>
            <a:endParaRPr>
              <a:solidFill>
                <a:schemeClr val="dk2"/>
              </a:solidFill>
            </a:endParaRPr>
          </a:p>
          <a:p>
            <a:pPr indent="0" lvl="0" marL="0" rtl="0" algn="l">
              <a:lnSpc>
                <a:spcPct val="100000"/>
              </a:lnSpc>
              <a:spcBef>
                <a:spcPts val="0"/>
              </a:spcBef>
              <a:spcAft>
                <a:spcPts val="0"/>
              </a:spcAft>
              <a:buNone/>
            </a:pPr>
            <a:r>
              <a:rPr lang="en">
                <a:solidFill>
                  <a:schemeClr val="dk2"/>
                </a:solidFill>
              </a:rPr>
              <a:t>5.	M</a:t>
            </a:r>
            <a:r>
              <a:rPr lang="en" sz="1800">
                <a:solidFill>
                  <a:schemeClr val="dk2"/>
                </a:solidFill>
              </a:rPr>
              <a:t>ust use</a:t>
            </a:r>
            <a:r>
              <a:rPr lang="en">
                <a:solidFill>
                  <a:schemeClr val="dk2"/>
                </a:solidFill>
              </a:rPr>
              <a:t> data from four or more sensors</a:t>
            </a:r>
            <a:endParaRPr>
              <a:solidFill>
                <a:schemeClr val="dk2"/>
              </a:solidFill>
            </a:endParaRPr>
          </a:p>
          <a:p>
            <a:pPr indent="0" lvl="0" marL="0" rtl="0" algn="l">
              <a:lnSpc>
                <a:spcPct val="100000"/>
              </a:lnSpc>
              <a:spcBef>
                <a:spcPts val="0"/>
              </a:spcBef>
              <a:spcAft>
                <a:spcPts val="0"/>
              </a:spcAft>
              <a:buNone/>
            </a:pPr>
            <a:r>
              <a:rPr lang="en">
                <a:solidFill>
                  <a:schemeClr val="dk2"/>
                </a:solidFill>
              </a:rPr>
              <a:t>6. 	M</a:t>
            </a:r>
            <a:r>
              <a:rPr lang="en" sz="1800">
                <a:solidFill>
                  <a:schemeClr val="dk2"/>
                </a:solidFill>
              </a:rPr>
              <a:t>ust be able to delay sensor data independently.</a:t>
            </a:r>
            <a:r>
              <a:rPr lang="en">
                <a:solidFill>
                  <a:schemeClr val="dk2"/>
                </a:solidFill>
              </a:rPr>
              <a:t> A</a:t>
            </a:r>
            <a:r>
              <a:rPr lang="en" sz="1800">
                <a:solidFill>
                  <a:schemeClr val="dk2"/>
                </a:solidFill>
              </a:rPr>
              <a:t>ble to simulate listening </a:t>
            </a:r>
            <a:endParaRPr sz="1800">
              <a:solidFill>
                <a:schemeClr val="dk2"/>
              </a:solidFill>
            </a:endParaRPr>
          </a:p>
          <a:p>
            <a:pPr indent="457200" lvl="0" marL="0" rtl="0" algn="l">
              <a:lnSpc>
                <a:spcPct val="100000"/>
              </a:lnSpc>
              <a:spcBef>
                <a:spcPts val="0"/>
              </a:spcBef>
              <a:spcAft>
                <a:spcPts val="0"/>
              </a:spcAft>
              <a:buNone/>
            </a:pPr>
            <a:r>
              <a:rPr lang="en" sz="1800">
                <a:solidFill>
                  <a:schemeClr val="dk2"/>
                </a:solidFill>
              </a:rPr>
              <a:t>to a specific locations by setting phase delays</a:t>
            </a:r>
            <a:endParaRPr sz="1800">
              <a:solidFill>
                <a:schemeClr val="dk2"/>
              </a:solidFill>
            </a:endParaRPr>
          </a:p>
          <a:p>
            <a:pPr indent="0" lvl="0" marL="0" rtl="0" algn="l">
              <a:lnSpc>
                <a:spcPct val="100000"/>
              </a:lnSpc>
              <a:spcBef>
                <a:spcPts val="0"/>
              </a:spcBef>
              <a:spcAft>
                <a:spcPts val="0"/>
              </a:spcAft>
              <a:buNone/>
            </a:pPr>
            <a:r>
              <a:rPr lang="en">
                <a:solidFill>
                  <a:schemeClr val="dk2"/>
                </a:solidFill>
              </a:rPr>
              <a:t>7.	M</a:t>
            </a:r>
            <a:r>
              <a:rPr lang="en" sz="1800">
                <a:solidFill>
                  <a:schemeClr val="dk2"/>
                </a:solidFill>
              </a:rPr>
              <a:t>ust indicate signal presence in noise</a:t>
            </a:r>
            <a:r>
              <a:rPr lang="en">
                <a:solidFill>
                  <a:schemeClr val="dk2"/>
                </a:solidFill>
              </a:rPr>
              <a:t>. D</a:t>
            </a:r>
            <a:r>
              <a:rPr lang="en" sz="1800">
                <a:solidFill>
                  <a:schemeClr val="dk2"/>
                </a:solidFill>
              </a:rPr>
              <a:t>etection threshold set using signal </a:t>
            </a:r>
            <a:endParaRPr sz="1800">
              <a:solidFill>
                <a:schemeClr val="dk2"/>
              </a:solidFill>
            </a:endParaRPr>
          </a:p>
          <a:p>
            <a:pPr indent="457200" lvl="0" marL="0" rtl="0" algn="l">
              <a:lnSpc>
                <a:spcPct val="100000"/>
              </a:lnSpc>
              <a:spcBef>
                <a:spcPts val="0"/>
              </a:spcBef>
              <a:spcAft>
                <a:spcPts val="0"/>
              </a:spcAft>
              <a:buNone/>
            </a:pPr>
            <a:r>
              <a:rPr lang="en" sz="1800">
                <a:solidFill>
                  <a:schemeClr val="dk2"/>
                </a:solidFill>
              </a:rPr>
              <a:t>detection theory)</a:t>
            </a:r>
            <a:r>
              <a:rPr lang="en">
                <a:solidFill>
                  <a:schemeClr val="dk2"/>
                </a:solidFill>
              </a:rPr>
              <a: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Team Goal Statement</a:t>
            </a:r>
            <a:endParaRPr/>
          </a:p>
        </p:txBody>
      </p:sp>
      <p:sp>
        <p:nvSpPr>
          <p:cNvPr id="66" name="Google Shape;66;p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2"/>
              </a:buClr>
              <a:buSzPts val="1100"/>
              <a:buFont typeface="Arial"/>
              <a:buNone/>
            </a:pPr>
            <a:r>
              <a:rPr lang="en">
                <a:solidFill>
                  <a:schemeClr val="dk2"/>
                </a:solidFill>
                <a:latin typeface="Palatino Linotype"/>
                <a:ea typeface="Palatino Linotype"/>
                <a:cs typeface="Palatino Linotype"/>
                <a:sym typeface="Palatino Linotype"/>
              </a:rPr>
              <a:t>It is difficult and expensive to detect infrasound. Therefore, an infrasonic detection system will be designed with a final detector cost of less than $100.</a:t>
            </a:r>
            <a:endParaRPr>
              <a:solidFill>
                <a:schemeClr val="dk2"/>
              </a:solidFill>
              <a:latin typeface="Palatino Linotype"/>
              <a:ea typeface="Palatino Linotype"/>
              <a:cs typeface="Palatino Linotype"/>
              <a:sym typeface="Palatino Linotype"/>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latin typeface="Palatino Linotype"/>
              <a:ea typeface="Palatino Linotype"/>
              <a:cs typeface="Palatino Linotype"/>
              <a:sym typeface="Palatino Linotype"/>
            </a:endParaRPr>
          </a:p>
          <a:p>
            <a:pPr indent="0" lvl="0" marL="0" rtl="0" algn="l">
              <a:lnSpc>
                <a:spcPct val="100000"/>
              </a:lnSpc>
              <a:spcBef>
                <a:spcPts val="0"/>
              </a:spcBef>
              <a:spcAft>
                <a:spcPts val="0"/>
              </a:spcAft>
              <a:buClr>
                <a:schemeClr val="dk2"/>
              </a:buClr>
              <a:buSzPts val="1100"/>
              <a:buFont typeface="Arial"/>
              <a:buNone/>
            </a:pPr>
            <a:r>
              <a:t/>
            </a:r>
            <a:endParaRPr>
              <a:solidFill>
                <a:schemeClr val="dk2"/>
              </a:solidFill>
              <a:latin typeface="Palatino Linotype"/>
              <a:ea typeface="Palatino Linotype"/>
              <a:cs typeface="Palatino Linotype"/>
              <a:sym typeface="Palatino Linotyp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3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Detection Engine Algorithm</a:t>
            </a:r>
            <a:endParaRPr/>
          </a:p>
        </p:txBody>
      </p:sp>
      <p:sp>
        <p:nvSpPr>
          <p:cNvPr id="185" name="Google Shape;185;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interprets sensor data to predict whether an infrasonic signal is present</a:t>
            </a:r>
            <a:endParaRPr/>
          </a:p>
          <a:p>
            <a:pPr indent="0" lvl="0" marL="0" rtl="0" algn="l">
              <a:spcBef>
                <a:spcPts val="1600"/>
              </a:spcBef>
              <a:spcAft>
                <a:spcPts val="0"/>
              </a:spcAft>
              <a:buNone/>
            </a:pPr>
            <a:r>
              <a:t/>
            </a:r>
            <a:endParaRPr sz="2600">
              <a:solidFill>
                <a:srgbClr val="000000"/>
              </a:solidFill>
            </a:endParaRPr>
          </a:p>
          <a:p>
            <a:pPr indent="0" lvl="0" marL="0" rtl="0" algn="l">
              <a:spcBef>
                <a:spcPts val="1600"/>
              </a:spcBef>
              <a:spcAft>
                <a:spcPts val="0"/>
              </a:spcAft>
              <a:buNone/>
            </a:pPr>
            <a:r>
              <a:t/>
            </a:r>
            <a:endParaRPr sz="2600">
              <a:solidFill>
                <a:srgbClr val="000000"/>
              </a:solidFill>
            </a:endParaRPr>
          </a:p>
          <a:p>
            <a:pPr indent="0" lvl="0" marL="0" rtl="0" algn="l">
              <a:spcBef>
                <a:spcPts val="1600"/>
              </a:spcBef>
              <a:spcAft>
                <a:spcPts val="0"/>
              </a:spcAft>
              <a:buNone/>
            </a:pPr>
            <a:r>
              <a:rPr lang="en" sz="1400">
                <a:solidFill>
                  <a:srgbClr val="000000"/>
                </a:solidFill>
              </a:rPr>
              <a:t>The algorithm operates on signals from 2 sensors. The algorithm is performed for each possible combination of 2 sensors (i.e. 4 sensors -&gt; 6 combinations).</a:t>
            </a:r>
            <a:endParaRPr sz="1400">
              <a:solidFill>
                <a:srgbClr val="000000"/>
              </a:solidFill>
            </a:endParaRPr>
          </a:p>
          <a:p>
            <a:pPr indent="0" lvl="0" marL="0" rtl="0" algn="l">
              <a:spcBef>
                <a:spcPts val="1600"/>
              </a:spcBef>
              <a:spcAft>
                <a:spcPts val="1600"/>
              </a:spcAft>
              <a:buNone/>
            </a:pPr>
            <a:r>
              <a:t/>
            </a:r>
            <a:endParaRPr/>
          </a:p>
        </p:txBody>
      </p:sp>
      <p:pic>
        <p:nvPicPr>
          <p:cNvPr id="186" name="Google Shape;186;p32"/>
          <p:cNvPicPr preferRelativeResize="0"/>
          <p:nvPr/>
        </p:nvPicPr>
        <p:blipFill rotWithShape="1">
          <a:blip r:embed="rId3">
            <a:alphaModFix/>
          </a:blip>
          <a:srcRect b="5388" l="0" r="0" t="11836"/>
          <a:stretch/>
        </p:blipFill>
        <p:spPr>
          <a:xfrm>
            <a:off x="1344912" y="1600851"/>
            <a:ext cx="6454176" cy="1412325"/>
          </a:xfrm>
          <a:prstGeom prst="rect">
            <a:avLst/>
          </a:prstGeom>
          <a:noFill/>
          <a:ln>
            <a:noFill/>
          </a:ln>
        </p:spPr>
      </p:pic>
      <p:pic>
        <p:nvPicPr>
          <p:cNvPr id="187" name="Google Shape;187;p32"/>
          <p:cNvPicPr preferRelativeResize="0"/>
          <p:nvPr/>
        </p:nvPicPr>
        <p:blipFill rotWithShape="1">
          <a:blip r:embed="rId4">
            <a:alphaModFix/>
          </a:blip>
          <a:srcRect b="0" l="0" r="0" t="8550"/>
          <a:stretch/>
        </p:blipFill>
        <p:spPr>
          <a:xfrm>
            <a:off x="1600213" y="3611950"/>
            <a:ext cx="5943600" cy="13588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3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MATLAB Simulation</a:t>
            </a:r>
            <a:endParaRPr/>
          </a:p>
        </p:txBody>
      </p:sp>
      <p:sp>
        <p:nvSpPr>
          <p:cNvPr id="193" name="Google Shape;193;p33"/>
          <p:cNvSpPr txBox="1"/>
          <p:nvPr>
            <p:ph idx="1" type="body"/>
          </p:nvPr>
        </p:nvSpPr>
        <p:spPr>
          <a:xfrm>
            <a:off x="311700" y="1152475"/>
            <a:ext cx="3666900" cy="34164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a:t>Testbench built to verify detection engine design</a:t>
            </a:r>
            <a:endParaRPr sz="1700"/>
          </a:p>
          <a:p>
            <a:pPr indent="-336550" lvl="0" marL="457200" rtl="0" algn="l">
              <a:spcBef>
                <a:spcPts val="0"/>
              </a:spcBef>
              <a:spcAft>
                <a:spcPts val="0"/>
              </a:spcAft>
              <a:buSzPts val="1700"/>
              <a:buChar char="-"/>
            </a:pPr>
            <a:r>
              <a:rPr lang="en" sz="1700"/>
              <a:t>1 km x 1 km scanning region (contour area)</a:t>
            </a:r>
            <a:endParaRPr sz="1700"/>
          </a:p>
          <a:p>
            <a:pPr indent="-336550" lvl="0" marL="457200" rtl="0" algn="l">
              <a:spcBef>
                <a:spcPts val="0"/>
              </a:spcBef>
              <a:spcAft>
                <a:spcPts val="0"/>
              </a:spcAft>
              <a:buSzPts val="1700"/>
              <a:buChar char="-"/>
            </a:pPr>
            <a:r>
              <a:rPr lang="en" sz="1700"/>
              <a:t>8 total sensors placed 1 km south of scanning region southern border</a:t>
            </a:r>
            <a:endParaRPr sz="1700"/>
          </a:p>
          <a:p>
            <a:pPr indent="-336550" lvl="0" marL="457200" rtl="0" algn="l">
              <a:spcBef>
                <a:spcPts val="0"/>
              </a:spcBef>
              <a:spcAft>
                <a:spcPts val="0"/>
              </a:spcAft>
              <a:buSzPts val="1700"/>
              <a:buChar char="-"/>
            </a:pPr>
            <a:r>
              <a:rPr lang="en" sz="1700"/>
              <a:t>Signal propagates from random point in scanning grid and detection engine will use sensor data to predict signal presence</a:t>
            </a:r>
            <a:endParaRPr sz="1700"/>
          </a:p>
        </p:txBody>
      </p:sp>
      <p:pic>
        <p:nvPicPr>
          <p:cNvPr id="194" name="Google Shape;194;p33"/>
          <p:cNvPicPr preferRelativeResize="0"/>
          <p:nvPr/>
        </p:nvPicPr>
        <p:blipFill>
          <a:blip r:embed="rId3">
            <a:alphaModFix/>
          </a:blip>
          <a:stretch>
            <a:fillRect/>
          </a:stretch>
        </p:blipFill>
        <p:spPr>
          <a:xfrm>
            <a:off x="4107675" y="1068425"/>
            <a:ext cx="4657102" cy="3813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Delay and Sum Operation</a:t>
            </a:r>
            <a:endParaRPr/>
          </a:p>
        </p:txBody>
      </p:sp>
      <p:sp>
        <p:nvSpPr>
          <p:cNvPr id="200" name="Google Shape;200;p34"/>
          <p:cNvSpPr txBox="1"/>
          <p:nvPr>
            <p:ph idx="1" type="body"/>
          </p:nvPr>
        </p:nvSpPr>
        <p:spPr>
          <a:xfrm>
            <a:off x="311700" y="1152475"/>
            <a:ext cx="35367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Phase delays are calculated for each scanning point for every sensor combination.</a:t>
            </a:r>
            <a:endParaRPr/>
          </a:p>
          <a:p>
            <a:pPr indent="0" lvl="0" marL="0" rtl="0" algn="l">
              <a:spcBef>
                <a:spcPts val="1600"/>
              </a:spcBef>
              <a:spcAft>
                <a:spcPts val="1600"/>
              </a:spcAft>
              <a:buNone/>
            </a:pPr>
            <a:r>
              <a:rPr lang="en"/>
              <a:t>Shown here are the delays for sensor 0 and sensor 1.</a:t>
            </a:r>
            <a:endParaRPr/>
          </a:p>
        </p:txBody>
      </p:sp>
      <p:pic>
        <p:nvPicPr>
          <p:cNvPr id="201" name="Google Shape;201;p34"/>
          <p:cNvPicPr preferRelativeResize="0"/>
          <p:nvPr/>
        </p:nvPicPr>
        <p:blipFill>
          <a:blip r:embed="rId4">
            <a:alphaModFix/>
          </a:blip>
          <a:stretch>
            <a:fillRect/>
          </a:stretch>
        </p:blipFill>
        <p:spPr>
          <a:xfrm>
            <a:off x="3977725" y="1152475"/>
            <a:ext cx="4854575" cy="3345175"/>
          </a:xfrm>
          <a:prstGeom prst="rect">
            <a:avLst/>
          </a:prstGeom>
          <a:noFill/>
          <a:ln>
            <a:noFill/>
          </a:ln>
        </p:spPr>
      </p:pic>
      <p:pic>
        <p:nvPicPr>
          <p:cNvPr id="202" name="Google Shape;202;p34"/>
          <p:cNvPicPr preferRelativeResize="0"/>
          <p:nvPr/>
        </p:nvPicPr>
        <p:blipFill>
          <a:blip r:embed="rId5">
            <a:alphaModFix/>
          </a:blip>
          <a:stretch>
            <a:fillRect/>
          </a:stretch>
        </p:blipFill>
        <p:spPr>
          <a:xfrm>
            <a:off x="311700" y="3834550"/>
            <a:ext cx="3417225" cy="1035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 name="Shape 206"/>
        <p:cNvGrpSpPr/>
        <p:nvPr/>
      </p:nvGrpSpPr>
      <p:grpSpPr>
        <a:xfrm>
          <a:off x="0" y="0"/>
          <a:ext cx="0" cy="0"/>
          <a:chOff x="0" y="0"/>
          <a:chExt cx="0" cy="0"/>
        </a:xfrm>
      </p:grpSpPr>
      <p:pic>
        <p:nvPicPr>
          <p:cNvPr id="207" name="Google Shape;207;p35"/>
          <p:cNvPicPr preferRelativeResize="0"/>
          <p:nvPr/>
        </p:nvPicPr>
        <p:blipFill rotWithShape="1">
          <a:blip r:embed="rId3">
            <a:alphaModFix/>
          </a:blip>
          <a:srcRect b="5394" l="9596" r="8240" t="4393"/>
          <a:stretch/>
        </p:blipFill>
        <p:spPr>
          <a:xfrm>
            <a:off x="172275" y="146350"/>
            <a:ext cx="8799451" cy="48508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6"/>
          <p:cNvPicPr preferRelativeResize="0"/>
          <p:nvPr/>
        </p:nvPicPr>
        <p:blipFill rotWithShape="1">
          <a:blip r:embed="rId3">
            <a:alphaModFix/>
          </a:blip>
          <a:srcRect b="4908" l="0" r="0" t="3850"/>
          <a:stretch/>
        </p:blipFill>
        <p:spPr>
          <a:xfrm>
            <a:off x="222638" y="93500"/>
            <a:ext cx="8698727" cy="4956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pic>
        <p:nvPicPr>
          <p:cNvPr id="217" name="Google Shape;217;p37"/>
          <p:cNvPicPr preferRelativeResize="0"/>
          <p:nvPr/>
        </p:nvPicPr>
        <p:blipFill rotWithShape="1">
          <a:blip r:embed="rId3">
            <a:alphaModFix/>
          </a:blip>
          <a:srcRect b="0" l="0" r="0" t="2685"/>
          <a:stretch/>
        </p:blipFill>
        <p:spPr>
          <a:xfrm>
            <a:off x="0" y="333800"/>
            <a:ext cx="9144001" cy="44759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1" name="Shape 221"/>
        <p:cNvGrpSpPr/>
        <p:nvPr/>
      </p:nvGrpSpPr>
      <p:grpSpPr>
        <a:xfrm>
          <a:off x="0" y="0"/>
          <a:ext cx="0" cy="0"/>
          <a:chOff x="0" y="0"/>
          <a:chExt cx="0" cy="0"/>
        </a:xfrm>
      </p:grpSpPr>
      <p:sp>
        <p:nvSpPr>
          <p:cNvPr id="222" name="Google Shape;222;p3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Detection test case: infrasonic signal present</a:t>
            </a:r>
            <a:endParaRPr/>
          </a:p>
        </p:txBody>
      </p:sp>
      <p:pic>
        <p:nvPicPr>
          <p:cNvPr id="223" name="Google Shape;223;p38"/>
          <p:cNvPicPr preferRelativeResize="0"/>
          <p:nvPr/>
        </p:nvPicPr>
        <p:blipFill rotWithShape="1">
          <a:blip r:embed="rId3">
            <a:alphaModFix/>
          </a:blip>
          <a:srcRect b="5838" l="9202" r="8486" t="4054"/>
          <a:stretch/>
        </p:blipFill>
        <p:spPr>
          <a:xfrm>
            <a:off x="986250" y="1068425"/>
            <a:ext cx="7171493" cy="39418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data</a:t>
            </a:r>
            <a:endParaRPr/>
          </a:p>
        </p:txBody>
      </p:sp>
      <p:pic>
        <p:nvPicPr>
          <p:cNvPr id="229" name="Google Shape;229;p39"/>
          <p:cNvPicPr preferRelativeResize="0"/>
          <p:nvPr/>
        </p:nvPicPr>
        <p:blipFill rotWithShape="1">
          <a:blip r:embed="rId3">
            <a:alphaModFix/>
          </a:blip>
          <a:srcRect b="5746" l="9850" r="8809" t="4462"/>
          <a:stretch/>
        </p:blipFill>
        <p:spPr>
          <a:xfrm>
            <a:off x="1008575" y="1068425"/>
            <a:ext cx="7192474" cy="3986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Heatmap output</a:t>
            </a:r>
            <a:endParaRPr/>
          </a:p>
        </p:txBody>
      </p:sp>
      <p:pic>
        <p:nvPicPr>
          <p:cNvPr id="235" name="Google Shape;235;p40"/>
          <p:cNvPicPr preferRelativeResize="0"/>
          <p:nvPr/>
        </p:nvPicPr>
        <p:blipFill rotWithShape="1">
          <a:blip r:embed="rId3">
            <a:alphaModFix/>
          </a:blip>
          <a:srcRect b="0" l="0" r="0" t="0"/>
          <a:stretch/>
        </p:blipFill>
        <p:spPr>
          <a:xfrm>
            <a:off x="1733825" y="1142775"/>
            <a:ext cx="5676350" cy="37788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sp>
        <p:nvSpPr>
          <p:cNvPr id="240" name="Google Shape;240;p4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41" name="Google Shape;241;p41"/>
          <p:cNvSpPr txBox="1"/>
          <p:nvPr>
            <p:ph idx="1" type="body"/>
          </p:nvPr>
        </p:nvSpPr>
        <p:spPr>
          <a:xfrm>
            <a:off x="311700" y="1152475"/>
            <a:ext cx="2727000" cy="3463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System correctly predicted the presence of an infrasonic signal</a:t>
            </a:r>
            <a:endParaRPr/>
          </a:p>
          <a:p>
            <a:pPr indent="0" lvl="0" marL="0" rtl="0" algn="l">
              <a:spcBef>
                <a:spcPts val="1600"/>
              </a:spcBef>
              <a:spcAft>
                <a:spcPts val="0"/>
              </a:spcAft>
              <a:buNone/>
            </a:pPr>
            <a:r>
              <a:t/>
            </a:r>
            <a:endParaRPr sz="500"/>
          </a:p>
          <a:p>
            <a:pPr indent="0" lvl="0" marL="0" rtl="0" algn="l">
              <a:spcBef>
                <a:spcPts val="1600"/>
              </a:spcBef>
              <a:spcAft>
                <a:spcPts val="1600"/>
              </a:spcAft>
              <a:buNone/>
            </a:pPr>
            <a:r>
              <a:rPr lang="en"/>
              <a:t>System located the signal origin exactly (0 meters of error)</a:t>
            </a:r>
            <a:endParaRPr/>
          </a:p>
        </p:txBody>
      </p:sp>
      <p:pic>
        <p:nvPicPr>
          <p:cNvPr id="242" name="Google Shape;242;p41"/>
          <p:cNvPicPr preferRelativeResize="0"/>
          <p:nvPr/>
        </p:nvPicPr>
        <p:blipFill rotWithShape="1">
          <a:blip r:embed="rId3">
            <a:alphaModFix/>
          </a:blip>
          <a:srcRect b="0" l="0" r="0" t="0"/>
          <a:stretch/>
        </p:blipFill>
        <p:spPr>
          <a:xfrm>
            <a:off x="3104575" y="1152475"/>
            <a:ext cx="5607575" cy="3109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Design process</a:t>
            </a:r>
            <a:endParaRPr/>
          </a:p>
        </p:txBody>
      </p:sp>
      <p:sp>
        <p:nvSpPr>
          <p:cNvPr id="72" name="Google Shape;72;p15"/>
          <p:cNvSpPr txBox="1"/>
          <p:nvPr>
            <p:ph idx="1" type="body"/>
          </p:nvPr>
        </p:nvSpPr>
        <p:spPr>
          <a:xfrm>
            <a:off x="311700" y="111492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rgbClr val="000000"/>
              </a:buClr>
              <a:buSzPts val="1800"/>
              <a:buFont typeface="Palatino Linotype"/>
              <a:buChar char="●"/>
            </a:pPr>
            <a:r>
              <a:rPr lang="en">
                <a:solidFill>
                  <a:srgbClr val="000000"/>
                </a:solidFill>
                <a:latin typeface="Palatino Linotype"/>
                <a:ea typeface="Palatino Linotype"/>
                <a:cs typeface="Palatino Linotype"/>
                <a:sym typeface="Palatino Linotype"/>
              </a:rPr>
              <a:t>Microphone Choice</a:t>
            </a:r>
            <a:endParaRPr>
              <a:solidFill>
                <a:srgbClr val="000000"/>
              </a:solidFill>
              <a:latin typeface="Palatino Linotype"/>
              <a:ea typeface="Palatino Linotype"/>
              <a:cs typeface="Palatino Linotype"/>
              <a:sym typeface="Palatino Linotype"/>
            </a:endParaRPr>
          </a:p>
          <a:p>
            <a:pPr indent="-342900" lvl="0" marL="457200" rtl="0" algn="l">
              <a:spcBef>
                <a:spcPts val="0"/>
              </a:spcBef>
              <a:spcAft>
                <a:spcPts val="0"/>
              </a:spcAft>
              <a:buClr>
                <a:srgbClr val="000000"/>
              </a:buClr>
              <a:buSzPts val="1800"/>
              <a:buFont typeface="Palatino Linotype"/>
              <a:buChar char="●"/>
            </a:pPr>
            <a:r>
              <a:rPr lang="en">
                <a:solidFill>
                  <a:srgbClr val="000000"/>
                </a:solidFill>
                <a:latin typeface="Palatino Linotype"/>
                <a:ea typeface="Palatino Linotype"/>
                <a:cs typeface="Palatino Linotype"/>
                <a:sym typeface="Palatino Linotype"/>
              </a:rPr>
              <a:t>Signal Conditioning Chain</a:t>
            </a:r>
            <a:endParaRPr>
              <a:solidFill>
                <a:srgbClr val="000000"/>
              </a:solidFill>
              <a:latin typeface="Palatino Linotype"/>
              <a:ea typeface="Palatino Linotype"/>
              <a:cs typeface="Palatino Linotype"/>
              <a:sym typeface="Palatino Linotype"/>
            </a:endParaRPr>
          </a:p>
          <a:p>
            <a:pPr indent="-342900" lvl="0" marL="457200" rtl="0" algn="l">
              <a:spcBef>
                <a:spcPts val="0"/>
              </a:spcBef>
              <a:spcAft>
                <a:spcPts val="0"/>
              </a:spcAft>
              <a:buClr>
                <a:srgbClr val="000000"/>
              </a:buClr>
              <a:buSzPts val="1800"/>
              <a:buFont typeface="Palatino Linotype"/>
              <a:buChar char="●"/>
            </a:pPr>
            <a:r>
              <a:rPr lang="en">
                <a:solidFill>
                  <a:srgbClr val="000000"/>
                </a:solidFill>
                <a:latin typeface="Palatino Linotype"/>
                <a:ea typeface="Palatino Linotype"/>
                <a:cs typeface="Palatino Linotype"/>
                <a:sym typeface="Palatino Linotype"/>
              </a:rPr>
              <a:t>Pole Design</a:t>
            </a:r>
            <a:endParaRPr>
              <a:solidFill>
                <a:srgbClr val="000000"/>
              </a:solidFill>
              <a:latin typeface="Palatino Linotype"/>
              <a:ea typeface="Palatino Linotype"/>
              <a:cs typeface="Palatino Linotype"/>
              <a:sym typeface="Palatino Linotype"/>
            </a:endParaRPr>
          </a:p>
          <a:p>
            <a:pPr indent="-342900" lvl="0" marL="457200" rtl="0" algn="l">
              <a:spcBef>
                <a:spcPts val="0"/>
              </a:spcBef>
              <a:spcAft>
                <a:spcPts val="0"/>
              </a:spcAft>
              <a:buClr>
                <a:srgbClr val="000000"/>
              </a:buClr>
              <a:buSzPts val="1800"/>
              <a:buFont typeface="Palatino Linotype"/>
              <a:buChar char="●"/>
            </a:pPr>
            <a:r>
              <a:rPr lang="en">
                <a:solidFill>
                  <a:srgbClr val="000000"/>
                </a:solidFill>
                <a:latin typeface="Palatino Linotype"/>
                <a:ea typeface="Palatino Linotype"/>
                <a:cs typeface="Palatino Linotype"/>
                <a:sym typeface="Palatino Linotype"/>
              </a:rPr>
              <a:t>Circuit Design</a:t>
            </a:r>
            <a:endParaRPr>
              <a:solidFill>
                <a:srgbClr val="000000"/>
              </a:solidFill>
              <a:latin typeface="Palatino Linotype"/>
              <a:ea typeface="Palatino Linotype"/>
              <a:cs typeface="Palatino Linotype"/>
              <a:sym typeface="Palatino Linotype"/>
            </a:endParaRPr>
          </a:p>
          <a:p>
            <a:pPr indent="-342900" lvl="0" marL="457200" rtl="0" algn="l">
              <a:spcBef>
                <a:spcPts val="0"/>
              </a:spcBef>
              <a:spcAft>
                <a:spcPts val="0"/>
              </a:spcAft>
              <a:buClr>
                <a:srgbClr val="000000"/>
              </a:buClr>
              <a:buSzPts val="1800"/>
              <a:buFont typeface="Palatino Linotype"/>
              <a:buChar char="●"/>
            </a:pPr>
            <a:r>
              <a:rPr lang="en">
                <a:solidFill>
                  <a:srgbClr val="000000"/>
                </a:solidFill>
                <a:latin typeface="Palatino Linotype"/>
                <a:ea typeface="Palatino Linotype"/>
                <a:cs typeface="Palatino Linotype"/>
                <a:sym typeface="Palatino Linotype"/>
              </a:rPr>
              <a:t>Troubleshooting</a:t>
            </a:r>
            <a:endParaRPr>
              <a:solidFill>
                <a:srgbClr val="000000"/>
              </a:solidFill>
              <a:latin typeface="Palatino Linotype"/>
              <a:ea typeface="Palatino Linotype"/>
              <a:cs typeface="Palatino Linotype"/>
              <a:sym typeface="Palatino Linotyp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6" name="Shape 246"/>
        <p:cNvGrpSpPr/>
        <p:nvPr/>
      </p:nvGrpSpPr>
      <p:grpSpPr>
        <a:xfrm>
          <a:off x="0" y="0"/>
          <a:ext cx="0" cy="0"/>
          <a:chOff x="0" y="0"/>
          <a:chExt cx="0" cy="0"/>
        </a:xfrm>
      </p:grpSpPr>
      <p:sp>
        <p:nvSpPr>
          <p:cNvPr id="247" name="Google Shape;247;p42"/>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of 100 signal present simulations</a:t>
            </a:r>
            <a:endParaRPr/>
          </a:p>
        </p:txBody>
      </p:sp>
      <p:sp>
        <p:nvSpPr>
          <p:cNvPr id="248" name="Google Shape;248;p42"/>
          <p:cNvSpPr txBox="1"/>
          <p:nvPr>
            <p:ph idx="1" type="body"/>
          </p:nvPr>
        </p:nvSpPr>
        <p:spPr>
          <a:xfrm>
            <a:off x="311700" y="1152475"/>
            <a:ext cx="3390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Signal </a:t>
            </a:r>
            <a:r>
              <a:rPr lang="en"/>
              <a:t>presence</a:t>
            </a:r>
            <a:r>
              <a:rPr lang="en"/>
              <a:t> was detected in all 100 cases</a:t>
            </a:r>
            <a:endParaRPr/>
          </a:p>
        </p:txBody>
      </p:sp>
      <p:pic>
        <p:nvPicPr>
          <p:cNvPr id="249" name="Google Shape;249;p42"/>
          <p:cNvPicPr preferRelativeResize="0"/>
          <p:nvPr/>
        </p:nvPicPr>
        <p:blipFill>
          <a:blip r:embed="rId3">
            <a:alphaModFix/>
          </a:blip>
          <a:stretch>
            <a:fillRect/>
          </a:stretch>
        </p:blipFill>
        <p:spPr>
          <a:xfrm>
            <a:off x="3775550" y="1152475"/>
            <a:ext cx="5056750" cy="35721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4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Geolocation Error </a:t>
            </a:r>
            <a:endParaRPr/>
          </a:p>
        </p:txBody>
      </p:sp>
      <p:sp>
        <p:nvSpPr>
          <p:cNvPr id="255" name="Google Shape;255;p43"/>
          <p:cNvSpPr txBox="1"/>
          <p:nvPr>
            <p:ph idx="1" type="body"/>
          </p:nvPr>
        </p:nvSpPr>
        <p:spPr>
          <a:xfrm>
            <a:off x="311700" y="1152475"/>
            <a:ext cx="40365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Signal origin was located with an average error of 13.4 m</a:t>
            </a:r>
            <a:endParaRPr/>
          </a:p>
          <a:p>
            <a:pPr indent="-342900" lvl="0" marL="457200" rtl="0" algn="l">
              <a:spcBef>
                <a:spcPts val="0"/>
              </a:spcBef>
              <a:spcAft>
                <a:spcPts val="0"/>
              </a:spcAft>
              <a:buSzPts val="1800"/>
              <a:buChar char="-"/>
            </a:pPr>
            <a:r>
              <a:rPr lang="en"/>
              <a:t>Standard deviation of 30.9 m</a:t>
            </a:r>
            <a:endParaRPr/>
          </a:p>
          <a:p>
            <a:pPr indent="-342900" lvl="0" marL="457200" rtl="0" algn="l">
              <a:spcBef>
                <a:spcPts val="0"/>
              </a:spcBef>
              <a:spcAft>
                <a:spcPts val="0"/>
              </a:spcAft>
              <a:buSzPts val="1800"/>
              <a:buChar char="-"/>
            </a:pPr>
            <a:r>
              <a:rPr lang="en"/>
              <a:t>97 of the 100 simulations, located signal origin with under 100 m of error</a:t>
            </a:r>
            <a:endParaRPr/>
          </a:p>
        </p:txBody>
      </p:sp>
      <p:pic>
        <p:nvPicPr>
          <p:cNvPr id="256" name="Google Shape;256;p43"/>
          <p:cNvPicPr preferRelativeResize="0"/>
          <p:nvPr/>
        </p:nvPicPr>
        <p:blipFill rotWithShape="1">
          <a:blip r:embed="rId3">
            <a:alphaModFix/>
          </a:blip>
          <a:srcRect b="6375" l="0" r="0" t="25731"/>
          <a:stretch/>
        </p:blipFill>
        <p:spPr>
          <a:xfrm>
            <a:off x="4494025" y="1152475"/>
            <a:ext cx="4338285" cy="380922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4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Detection t</a:t>
            </a:r>
            <a:r>
              <a:rPr lang="en"/>
              <a:t>est case: infrasonic signal absent</a:t>
            </a:r>
            <a:endParaRPr/>
          </a:p>
        </p:txBody>
      </p:sp>
      <p:pic>
        <p:nvPicPr>
          <p:cNvPr id="262" name="Google Shape;262;p44"/>
          <p:cNvPicPr preferRelativeResize="0"/>
          <p:nvPr/>
        </p:nvPicPr>
        <p:blipFill rotWithShape="1">
          <a:blip r:embed="rId3">
            <a:alphaModFix/>
          </a:blip>
          <a:srcRect b="5413" l="0" r="0" t="4202"/>
          <a:stretch/>
        </p:blipFill>
        <p:spPr>
          <a:xfrm>
            <a:off x="122613" y="1068425"/>
            <a:ext cx="8898787" cy="40380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45"/>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a:t>Sensor data</a:t>
            </a:r>
            <a:endParaRPr/>
          </a:p>
        </p:txBody>
      </p:sp>
      <p:pic>
        <p:nvPicPr>
          <p:cNvPr id="268" name="Google Shape;268;p45"/>
          <p:cNvPicPr preferRelativeResize="0"/>
          <p:nvPr/>
        </p:nvPicPr>
        <p:blipFill rotWithShape="1">
          <a:blip r:embed="rId3">
            <a:alphaModFix/>
          </a:blip>
          <a:srcRect b="5426" l="0" r="0" t="3681"/>
          <a:stretch/>
        </p:blipFill>
        <p:spPr>
          <a:xfrm>
            <a:off x="350563" y="1112825"/>
            <a:ext cx="8442874" cy="38530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4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Heatmap output</a:t>
            </a:r>
            <a:endParaRPr/>
          </a:p>
        </p:txBody>
      </p:sp>
      <p:pic>
        <p:nvPicPr>
          <p:cNvPr id="274" name="Google Shape;274;p46"/>
          <p:cNvPicPr preferRelativeResize="0"/>
          <p:nvPr/>
        </p:nvPicPr>
        <p:blipFill rotWithShape="1">
          <a:blip r:embed="rId3">
            <a:alphaModFix/>
          </a:blip>
          <a:srcRect b="0" l="0" r="0" t="0"/>
          <a:stretch/>
        </p:blipFill>
        <p:spPr>
          <a:xfrm>
            <a:off x="1878587" y="1165975"/>
            <a:ext cx="5386825" cy="3757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a:t>
            </a:r>
            <a:endParaRPr/>
          </a:p>
        </p:txBody>
      </p:sp>
      <p:sp>
        <p:nvSpPr>
          <p:cNvPr id="280" name="Google Shape;280;p47"/>
          <p:cNvSpPr txBox="1"/>
          <p:nvPr>
            <p:ph idx="1" type="body"/>
          </p:nvPr>
        </p:nvSpPr>
        <p:spPr>
          <a:xfrm>
            <a:off x="311700" y="1152475"/>
            <a:ext cx="2907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System correctly predicted the absence of an infrasonic signal</a:t>
            </a:r>
            <a:endParaRPr/>
          </a:p>
        </p:txBody>
      </p:sp>
      <p:pic>
        <p:nvPicPr>
          <p:cNvPr id="281" name="Google Shape;281;p47"/>
          <p:cNvPicPr preferRelativeResize="0"/>
          <p:nvPr/>
        </p:nvPicPr>
        <p:blipFill rotWithShape="1">
          <a:blip r:embed="rId3">
            <a:alphaModFix/>
          </a:blip>
          <a:srcRect b="0" l="0" r="19061" t="0"/>
          <a:stretch/>
        </p:blipFill>
        <p:spPr>
          <a:xfrm>
            <a:off x="3328525" y="1068425"/>
            <a:ext cx="5503775" cy="37702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Study of 100 signal absent simulations</a:t>
            </a:r>
            <a:endParaRPr/>
          </a:p>
        </p:txBody>
      </p:sp>
      <p:sp>
        <p:nvSpPr>
          <p:cNvPr id="287" name="Google Shape;287;p48"/>
          <p:cNvSpPr txBox="1"/>
          <p:nvPr>
            <p:ph idx="1" type="body"/>
          </p:nvPr>
        </p:nvSpPr>
        <p:spPr>
          <a:xfrm>
            <a:off x="311700" y="1152475"/>
            <a:ext cx="2986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0"/>
              </a:spcAft>
              <a:buNone/>
            </a:pPr>
            <a:r>
              <a:rPr lang="en"/>
              <a:t>99 of the 100 simulations correctly identified signal </a:t>
            </a:r>
            <a:r>
              <a:rPr lang="en"/>
              <a:t>absence</a:t>
            </a:r>
            <a:endParaRPr/>
          </a:p>
          <a:p>
            <a:pPr indent="0" lvl="0" marL="0" rtl="0" algn="l">
              <a:spcBef>
                <a:spcPts val="1600"/>
              </a:spcBef>
              <a:spcAft>
                <a:spcPts val="1600"/>
              </a:spcAft>
              <a:buNone/>
            </a:pPr>
            <a:r>
              <a:rPr lang="en"/>
              <a:t>There was 1 false positive</a:t>
            </a:r>
            <a:endParaRPr/>
          </a:p>
        </p:txBody>
      </p:sp>
      <p:pic>
        <p:nvPicPr>
          <p:cNvPr id="288" name="Google Shape;288;p48"/>
          <p:cNvPicPr preferRelativeResize="0"/>
          <p:nvPr/>
        </p:nvPicPr>
        <p:blipFill>
          <a:blip r:embed="rId3">
            <a:alphaModFix/>
          </a:blip>
          <a:stretch>
            <a:fillRect/>
          </a:stretch>
        </p:blipFill>
        <p:spPr>
          <a:xfrm>
            <a:off x="3403350" y="1152475"/>
            <a:ext cx="5428951" cy="361930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49"/>
          <p:cNvPicPr preferRelativeResize="0"/>
          <p:nvPr/>
        </p:nvPicPr>
        <p:blipFill>
          <a:blip r:embed="rId3">
            <a:alphaModFix/>
          </a:blip>
          <a:stretch>
            <a:fillRect/>
          </a:stretch>
        </p:blipFill>
        <p:spPr>
          <a:xfrm>
            <a:off x="1340350" y="0"/>
            <a:ext cx="6463296" cy="514349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0"/>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Appendix</a:t>
            </a:r>
            <a:endParaRPr/>
          </a:p>
        </p:txBody>
      </p:sp>
      <p:pic>
        <p:nvPicPr>
          <p:cNvPr id="299" name="Google Shape;299;p50"/>
          <p:cNvPicPr preferRelativeResize="0"/>
          <p:nvPr/>
        </p:nvPicPr>
        <p:blipFill>
          <a:blip r:embed="rId3">
            <a:alphaModFix/>
          </a:blip>
          <a:stretch>
            <a:fillRect/>
          </a:stretch>
        </p:blipFill>
        <p:spPr>
          <a:xfrm>
            <a:off x="884025" y="1068425"/>
            <a:ext cx="7375955" cy="37702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5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6" name="Google Shape;306;p51"/>
          <p:cNvPicPr preferRelativeResize="0"/>
          <p:nvPr/>
        </p:nvPicPr>
        <p:blipFill>
          <a:blip r:embed="rId3">
            <a:alphaModFix/>
          </a:blip>
          <a:stretch>
            <a:fillRect/>
          </a:stretch>
        </p:blipFill>
        <p:spPr>
          <a:xfrm>
            <a:off x="242474" y="0"/>
            <a:ext cx="8659061"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Microphone </a:t>
            </a:r>
            <a:r>
              <a:rPr lang="en"/>
              <a:t>Choice</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79" name="Google Shape;79;p16"/>
          <p:cNvPicPr preferRelativeResize="0"/>
          <p:nvPr/>
        </p:nvPicPr>
        <p:blipFill>
          <a:blip r:embed="rId3">
            <a:alphaModFix/>
          </a:blip>
          <a:stretch>
            <a:fillRect/>
          </a:stretch>
        </p:blipFill>
        <p:spPr>
          <a:xfrm>
            <a:off x="367150" y="1131738"/>
            <a:ext cx="8409701" cy="288002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12" name="Google Shape;312;p52"/>
          <p:cNvPicPr preferRelativeResize="0"/>
          <p:nvPr/>
        </p:nvPicPr>
        <p:blipFill>
          <a:blip r:embed="rId3">
            <a:alphaModFix/>
          </a:blip>
          <a:stretch>
            <a:fillRect/>
          </a:stretch>
        </p:blipFill>
        <p:spPr>
          <a:xfrm>
            <a:off x="0" y="682188"/>
            <a:ext cx="9143999" cy="37791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53"/>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Detection threshold</a:t>
            </a:r>
            <a:endParaRPr/>
          </a:p>
        </p:txBody>
      </p:sp>
      <p:sp>
        <p:nvSpPr>
          <p:cNvPr id="318" name="Google Shape;318;p53"/>
          <p:cNvSpPr txBox="1"/>
          <p:nvPr>
            <p:ph idx="1" type="body"/>
          </p:nvPr>
        </p:nvSpPr>
        <p:spPr>
          <a:xfrm>
            <a:off x="311700" y="1152475"/>
            <a:ext cx="8520600" cy="3416400"/>
          </a:xfrm>
          <a:prstGeom prst="rect">
            <a:avLst/>
          </a:prstGeom>
          <a:solidFill>
            <a:srgbClr val="EAEEF3"/>
          </a:solidFill>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Font typeface="Arial"/>
              <a:buNone/>
            </a:pPr>
            <a:r>
              <a:rPr lang="en" sz="1400">
                <a:solidFill>
                  <a:srgbClr val="00193A"/>
                </a:solidFill>
                <a:latin typeface="Consolas"/>
                <a:ea typeface="Consolas"/>
                <a:cs typeface="Consolas"/>
                <a:sym typeface="Consolas"/>
              </a:rPr>
              <a:t>max_z = (max - avg)/dev;</a:t>
            </a:r>
            <a:br>
              <a:rPr lang="en" sz="1400">
                <a:solidFill>
                  <a:srgbClr val="00193A"/>
                </a:solidFill>
                <a:latin typeface="Consolas"/>
                <a:ea typeface="Consolas"/>
                <a:cs typeface="Consolas"/>
                <a:sym typeface="Consolas"/>
              </a:rPr>
            </a:b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if(max_z &gt;= 5.872)</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    prob = normcdf(max_z,4.58,0.38) * 100;</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    fprintf(</a:t>
            </a:r>
            <a:r>
              <a:rPr lang="en" sz="1400">
                <a:solidFill>
                  <a:srgbClr val="0048AB"/>
                </a:solidFill>
                <a:latin typeface="Consolas"/>
                <a:ea typeface="Consolas"/>
                <a:cs typeface="Consolas"/>
                <a:sym typeface="Consolas"/>
              </a:rPr>
              <a:t>'Confidence threshold exceeded, system is %d'</a:t>
            </a:r>
            <a:r>
              <a:rPr lang="en" sz="1400">
                <a:solidFill>
                  <a:srgbClr val="00193A"/>
                </a:solidFill>
                <a:latin typeface="Consolas"/>
                <a:ea typeface="Consolas"/>
                <a:cs typeface="Consolas"/>
                <a:sym typeface="Consolas"/>
              </a:rPr>
              <a:t>,prob)</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    </a:t>
            </a:r>
            <a:r>
              <a:rPr lang="en" sz="1400">
                <a:solidFill>
                  <a:srgbClr val="0048AB"/>
                </a:solidFill>
                <a:latin typeface="Consolas"/>
                <a:ea typeface="Consolas"/>
                <a:cs typeface="Consolas"/>
                <a:sym typeface="Consolas"/>
              </a:rPr>
              <a:t>disp</a:t>
            </a:r>
            <a:r>
              <a:rPr lang="en" sz="1400">
                <a:solidFill>
                  <a:srgbClr val="00193A"/>
                </a:solidFill>
                <a:latin typeface="Consolas"/>
                <a:ea typeface="Consolas"/>
                <a:cs typeface="Consolas"/>
                <a:sym typeface="Consolas"/>
              </a:rPr>
              <a:t>(</a:t>
            </a:r>
            <a:r>
              <a:rPr lang="en" sz="1400">
                <a:solidFill>
                  <a:srgbClr val="0048AB"/>
                </a:solidFill>
                <a:latin typeface="Consolas"/>
                <a:ea typeface="Consolas"/>
                <a:cs typeface="Consolas"/>
                <a:sym typeface="Consolas"/>
              </a:rPr>
              <a:t>'% confident infrasonic signal present'</a:t>
            </a:r>
            <a:r>
              <a:rPr lang="en" sz="1400">
                <a:solidFill>
                  <a:srgbClr val="00193A"/>
                </a:solidFill>
                <a:latin typeface="Consolas"/>
                <a:ea typeface="Consolas"/>
                <a:cs typeface="Consolas"/>
                <a:sym typeface="Consolas"/>
              </a:rPr>
              <a:t>)</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    detection = true;</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else</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    prob = (1 - (normcdf(max_z,66.29,40.65)))*100;</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    fprintf(</a:t>
            </a:r>
            <a:r>
              <a:rPr lang="en" sz="1400">
                <a:solidFill>
                  <a:srgbClr val="0048AB"/>
                </a:solidFill>
                <a:latin typeface="Consolas"/>
                <a:ea typeface="Consolas"/>
                <a:cs typeface="Consolas"/>
                <a:sym typeface="Consolas"/>
              </a:rPr>
              <a:t>'Confidence below threshold, system is %d'</a:t>
            </a:r>
            <a:r>
              <a:rPr lang="en" sz="1400">
                <a:solidFill>
                  <a:srgbClr val="00193A"/>
                </a:solidFill>
                <a:latin typeface="Consolas"/>
                <a:ea typeface="Consolas"/>
                <a:cs typeface="Consolas"/>
                <a:sym typeface="Consolas"/>
              </a:rPr>
              <a:t>,prob)</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    </a:t>
            </a:r>
            <a:r>
              <a:rPr lang="en" sz="1400">
                <a:solidFill>
                  <a:srgbClr val="0048AB"/>
                </a:solidFill>
                <a:latin typeface="Consolas"/>
                <a:ea typeface="Consolas"/>
                <a:cs typeface="Consolas"/>
                <a:sym typeface="Consolas"/>
              </a:rPr>
              <a:t>disp</a:t>
            </a:r>
            <a:r>
              <a:rPr lang="en" sz="1400">
                <a:solidFill>
                  <a:srgbClr val="00193A"/>
                </a:solidFill>
                <a:latin typeface="Consolas"/>
                <a:ea typeface="Consolas"/>
                <a:cs typeface="Consolas"/>
                <a:sym typeface="Consolas"/>
              </a:rPr>
              <a:t>(</a:t>
            </a:r>
            <a:r>
              <a:rPr lang="en" sz="1400">
                <a:solidFill>
                  <a:srgbClr val="0048AB"/>
                </a:solidFill>
                <a:latin typeface="Consolas"/>
                <a:ea typeface="Consolas"/>
                <a:cs typeface="Consolas"/>
                <a:sym typeface="Consolas"/>
              </a:rPr>
              <a:t>'% confident infrasonic signal absent'</a:t>
            </a:r>
            <a:r>
              <a:rPr lang="en" sz="1400">
                <a:solidFill>
                  <a:srgbClr val="00193A"/>
                </a:solidFill>
                <a:latin typeface="Consolas"/>
                <a:ea typeface="Consolas"/>
                <a:cs typeface="Consolas"/>
                <a:sym typeface="Consolas"/>
              </a:rPr>
              <a:t>);</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    detection = false;</a:t>
            </a:r>
            <a:br>
              <a:rPr lang="en" sz="1400">
                <a:solidFill>
                  <a:srgbClr val="00193A"/>
                </a:solidFill>
                <a:latin typeface="Consolas"/>
                <a:ea typeface="Consolas"/>
                <a:cs typeface="Consolas"/>
                <a:sym typeface="Consolas"/>
              </a:rPr>
            </a:br>
            <a:r>
              <a:rPr lang="en" sz="1400">
                <a:solidFill>
                  <a:srgbClr val="00193A"/>
                </a:solidFill>
                <a:latin typeface="Consolas"/>
                <a:ea typeface="Consolas"/>
                <a:cs typeface="Consolas"/>
                <a:sym typeface="Consolas"/>
              </a:rPr>
              <a:t>end</a:t>
            </a:r>
            <a:endParaRPr sz="14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54"/>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 Implemtation</a:t>
            </a:r>
            <a:endParaRPr/>
          </a:p>
        </p:txBody>
      </p:sp>
      <p:graphicFrame>
        <p:nvGraphicFramePr>
          <p:cNvPr id="324" name="Google Shape;324;p54"/>
          <p:cNvGraphicFramePr/>
          <p:nvPr/>
        </p:nvGraphicFramePr>
        <p:xfrm>
          <a:off x="158700" y="1068425"/>
          <a:ext cx="3000000" cy="3000000"/>
        </p:xfrm>
        <a:graphic>
          <a:graphicData uri="http://schemas.openxmlformats.org/drawingml/2006/table">
            <a:tbl>
              <a:tblPr>
                <a:noFill/>
                <a:tableStyleId>{2C8F2BF0-2914-4393-AC10-436F6747BBA6}</a:tableStyleId>
              </a:tblPr>
              <a:tblGrid>
                <a:gridCol w="4733400"/>
                <a:gridCol w="4093200"/>
              </a:tblGrid>
              <a:tr h="3904950">
                <a:tc>
                  <a:txBody>
                    <a:bodyPr/>
                    <a:lstStyle/>
                    <a:p>
                      <a:pPr indent="0" lvl="0" marL="0" rtl="0" algn="l">
                        <a:lnSpc>
                          <a:spcPct val="115000"/>
                        </a:lnSpc>
                        <a:spcBef>
                          <a:spcPts val="0"/>
                        </a:spcBef>
                        <a:spcAft>
                          <a:spcPts val="0"/>
                        </a:spcAft>
                        <a:buNone/>
                      </a:pPr>
                      <a:r>
                        <a:rPr lang="en" sz="800">
                          <a:solidFill>
                            <a:srgbClr val="738191"/>
                          </a:solidFill>
                          <a:highlight>
                            <a:srgbClr val="EAEEF3"/>
                          </a:highlight>
                          <a:latin typeface="Consolas"/>
                          <a:ea typeface="Consolas"/>
                          <a:cs typeface="Consolas"/>
                          <a:sym typeface="Consolas"/>
                        </a:rPr>
                        <a:t>%% Signal Processing </a:t>
                      </a:r>
                      <a:r>
                        <a:rPr lang="en" sz="800">
                          <a:solidFill>
                            <a:srgbClr val="738191"/>
                          </a:solidFill>
                          <a:highlight>
                            <a:srgbClr val="EAEEF3"/>
                          </a:highlight>
                          <a:latin typeface="Consolas"/>
                          <a:ea typeface="Consolas"/>
                          <a:cs typeface="Consolas"/>
                          <a:sym typeface="Consolas"/>
                        </a:rPr>
                        <a:t>Algorithm</a:t>
                      </a:r>
                      <a:r>
                        <a:rPr lang="en" sz="800">
                          <a:solidFill>
                            <a:srgbClr val="738191"/>
                          </a:solidFill>
                          <a:highlight>
                            <a:srgbClr val="EAEEF3"/>
                          </a:highlight>
                          <a:latin typeface="Consolas"/>
                          <a:ea typeface="Consolas"/>
                          <a:cs typeface="Consolas"/>
                          <a:sym typeface="Consolas"/>
                        </a:rPr>
                        <a:t> Definition</a:t>
                      </a:r>
                      <a:br>
                        <a:rPr lang="en" sz="800">
                          <a:solidFill>
                            <a:srgbClr val="00193A"/>
                          </a:solidFill>
                          <a:highlight>
                            <a:srgbClr val="EAEEF3"/>
                          </a:highlight>
                          <a:latin typeface="Consolas"/>
                          <a:ea typeface="Consolas"/>
                          <a:cs typeface="Consolas"/>
                          <a:sym typeface="Consolas"/>
                        </a:rPr>
                      </a:br>
                      <a:br>
                        <a:rPr lang="en" sz="800">
                          <a:solidFill>
                            <a:srgbClr val="00193A"/>
                          </a:solidFill>
                          <a:highlight>
                            <a:srgbClr val="EAEEF3"/>
                          </a:highlight>
                          <a:latin typeface="Consolas"/>
                          <a:ea typeface="Consolas"/>
                          <a:cs typeface="Consolas"/>
                          <a:sym typeface="Consolas"/>
                        </a:rPr>
                      </a:br>
                      <a:r>
                        <a:rPr b="1" lang="en" sz="800">
                          <a:solidFill>
                            <a:srgbClr val="00193A"/>
                          </a:solidFill>
                          <a:highlight>
                            <a:srgbClr val="EAEEF3"/>
                          </a:highlight>
                          <a:latin typeface="Consolas"/>
                          <a:ea typeface="Consolas"/>
                          <a:cs typeface="Consolas"/>
                          <a:sym typeface="Consolas"/>
                        </a:rPr>
                        <a:t>function</a:t>
                      </a:r>
                      <a:r>
                        <a:rPr lang="en" sz="800">
                          <a:solidFill>
                            <a:srgbClr val="00193A"/>
                          </a:solidFill>
                          <a:highlight>
                            <a:srgbClr val="EAEEF3"/>
                          </a:highlight>
                          <a:latin typeface="Consolas"/>
                          <a:ea typeface="Consolas"/>
                          <a:cs typeface="Consolas"/>
                          <a:sym typeface="Consolas"/>
                        </a:rPr>
                        <a:t> [heatmap] = </a:t>
                      </a:r>
                      <a:r>
                        <a:rPr b="1" lang="en" sz="800">
                          <a:solidFill>
                            <a:srgbClr val="0048AB"/>
                          </a:solidFill>
                          <a:highlight>
                            <a:srgbClr val="EAEEF3"/>
                          </a:highlight>
                          <a:latin typeface="Consolas"/>
                          <a:ea typeface="Consolas"/>
                          <a:cs typeface="Consolas"/>
                          <a:sym typeface="Consolas"/>
                        </a:rPr>
                        <a:t>predict</a:t>
                      </a:r>
                      <a:r>
                        <a:rPr lang="en" sz="800">
                          <a:solidFill>
                            <a:srgbClr val="00193A"/>
                          </a:solidFill>
                          <a:highlight>
                            <a:srgbClr val="EAEEF3"/>
                          </a:highlight>
                          <a:latin typeface="Consolas"/>
                          <a:ea typeface="Consolas"/>
                          <a:cs typeface="Consolas"/>
                          <a:sym typeface="Consolas"/>
                        </a:rPr>
                        <a:t>(heatmap_in,f,signal0,signal1,grid,s0,s1,speed)</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x = [];</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y = [];</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z = [];</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heatmap = cell(150,150);</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r>
                        <a:rPr lang="en" sz="800">
                          <a:solidFill>
                            <a:srgbClr val="738191"/>
                          </a:solidFill>
                          <a:highlight>
                            <a:srgbClr val="EAEEF3"/>
                          </a:highlight>
                          <a:latin typeface="Consolas"/>
                          <a:ea typeface="Consolas"/>
                          <a:cs typeface="Consolas"/>
                          <a:sym typeface="Consolas"/>
                        </a:rPr>
                        <a:t>% Iterate through all grid points</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r>
                        <a:rPr b="1" lang="en" sz="800">
                          <a:solidFill>
                            <a:srgbClr val="00193A"/>
                          </a:solidFill>
                          <a:highlight>
                            <a:srgbClr val="EAEEF3"/>
                          </a:highlight>
                          <a:latin typeface="Consolas"/>
                          <a:ea typeface="Consolas"/>
                          <a:cs typeface="Consolas"/>
                          <a:sym typeface="Consolas"/>
                        </a:rPr>
                        <a:t>for</a:t>
                      </a:r>
                      <a:r>
                        <a:rPr lang="en" sz="800">
                          <a:solidFill>
                            <a:srgbClr val="00193A"/>
                          </a:solidFill>
                          <a:highlight>
                            <a:srgbClr val="EAEEF3"/>
                          </a:highlight>
                          <a:latin typeface="Consolas"/>
                          <a:ea typeface="Consolas"/>
                          <a:cs typeface="Consolas"/>
                          <a:sym typeface="Consolas"/>
                        </a:rPr>
                        <a:t> </a:t>
                      </a:r>
                      <a:r>
                        <a:rPr lang="en" sz="800">
                          <a:solidFill>
                            <a:srgbClr val="0048AB"/>
                          </a:solidFill>
                          <a:highlight>
                            <a:srgbClr val="EAEEF3"/>
                          </a:highlight>
                          <a:latin typeface="Consolas"/>
                          <a:ea typeface="Consolas"/>
                          <a:cs typeface="Consolas"/>
                          <a:sym typeface="Consolas"/>
                        </a:rPr>
                        <a:t>i</a:t>
                      </a:r>
                      <a:r>
                        <a:rPr lang="en" sz="800">
                          <a:solidFill>
                            <a:srgbClr val="00193A"/>
                          </a:solidFill>
                          <a:highlight>
                            <a:srgbClr val="EAEEF3"/>
                          </a:highlight>
                          <a:latin typeface="Consolas"/>
                          <a:ea typeface="Consolas"/>
                          <a:cs typeface="Consolas"/>
                          <a:sym typeface="Consolas"/>
                        </a:rPr>
                        <a:t> = 1:150</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r>
                        <a:rPr b="1" lang="en" sz="800">
                          <a:solidFill>
                            <a:srgbClr val="00193A"/>
                          </a:solidFill>
                          <a:highlight>
                            <a:srgbClr val="EAEEF3"/>
                          </a:highlight>
                          <a:latin typeface="Consolas"/>
                          <a:ea typeface="Consolas"/>
                          <a:cs typeface="Consolas"/>
                          <a:sym typeface="Consolas"/>
                        </a:rPr>
                        <a:t>for</a:t>
                      </a:r>
                      <a:r>
                        <a:rPr lang="en" sz="800">
                          <a:solidFill>
                            <a:srgbClr val="00193A"/>
                          </a:solidFill>
                          <a:highlight>
                            <a:srgbClr val="EAEEF3"/>
                          </a:highlight>
                          <a:latin typeface="Consolas"/>
                          <a:ea typeface="Consolas"/>
                          <a:cs typeface="Consolas"/>
                          <a:sym typeface="Consolas"/>
                        </a:rPr>
                        <a:t> k = 1:150</a:t>
                      </a:r>
                      <a:endParaRPr sz="800">
                        <a:solidFill>
                          <a:srgbClr val="00193A"/>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t/>
                      </a:r>
                      <a:endParaRPr sz="800">
                        <a:solidFill>
                          <a:srgbClr val="00193A"/>
                        </a:solidFill>
                        <a:highlight>
                          <a:srgbClr val="EAEEF3"/>
                        </a:highlight>
                        <a:latin typeface="Consolas"/>
                        <a:ea typeface="Consolas"/>
                        <a:cs typeface="Consolas"/>
                        <a:sym typeface="Consolas"/>
                      </a:endParaRPr>
                    </a:p>
                    <a:p>
                      <a:pPr indent="0" lvl="0" marL="0" rtl="0" algn="l">
                        <a:lnSpc>
                          <a:spcPct val="115000"/>
                        </a:lnSpc>
                        <a:spcBef>
                          <a:spcPts val="0"/>
                        </a:spcBef>
                        <a:spcAft>
                          <a:spcPts val="0"/>
                        </a:spcAft>
                        <a:buNone/>
                      </a:pPr>
                      <a:r>
                        <a:rPr lang="en" sz="800">
                          <a:solidFill>
                            <a:srgbClr val="00193A"/>
                          </a:solidFill>
                          <a:highlight>
                            <a:srgbClr val="EAEEF3"/>
                          </a:highlight>
                          <a:latin typeface="Consolas"/>
                          <a:ea typeface="Consolas"/>
                          <a:cs typeface="Consolas"/>
                          <a:sym typeface="Consolas"/>
                        </a:rPr>
                        <a:t>            </a:t>
                      </a:r>
                      <a:r>
                        <a:rPr lang="en" sz="800">
                          <a:solidFill>
                            <a:srgbClr val="738191"/>
                          </a:solidFill>
                          <a:highlight>
                            <a:srgbClr val="EAEEF3"/>
                          </a:highlight>
                          <a:latin typeface="Consolas"/>
                          <a:ea typeface="Consolas"/>
                          <a:cs typeface="Consolas"/>
                          <a:sym typeface="Consolas"/>
                        </a:rPr>
                        <a:t>% Calculate distance from current grid point to each sensor</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distance0 = distance(s0,grid{i,k});</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distance1 = distance(s1,grid{i,k});</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r>
                        <a:rPr lang="en" sz="800">
                          <a:solidFill>
                            <a:srgbClr val="738191"/>
                          </a:solidFill>
                          <a:highlight>
                            <a:srgbClr val="EAEEF3"/>
                          </a:highlight>
                          <a:latin typeface="Consolas"/>
                          <a:ea typeface="Consolas"/>
                          <a:cs typeface="Consolas"/>
                          <a:sym typeface="Consolas"/>
                        </a:rPr>
                        <a:t>% Determine difference in distance to reach sensor 1-3 compared</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r>
                        <a:rPr lang="en" sz="800">
                          <a:solidFill>
                            <a:srgbClr val="738191"/>
                          </a:solidFill>
                          <a:highlight>
                            <a:srgbClr val="EAEEF3"/>
                          </a:highlight>
                          <a:latin typeface="Consolas"/>
                          <a:ea typeface="Consolas"/>
                          <a:cs typeface="Consolas"/>
                          <a:sym typeface="Consolas"/>
                        </a:rPr>
                        <a:t>% to reference sensor 0</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delta_1 = distance1 - distance0;</a:t>
                      </a:r>
                      <a:br>
                        <a:rPr lang="en" sz="800">
                          <a:solidFill>
                            <a:srgbClr val="00193A"/>
                          </a:solidFill>
                          <a:highlight>
                            <a:srgbClr val="EAEEF3"/>
                          </a:highlight>
                          <a:latin typeface="Consolas"/>
                          <a:ea typeface="Consolas"/>
                          <a:cs typeface="Consolas"/>
                          <a:sym typeface="Consolas"/>
                        </a:rPr>
                      </a:b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a:t>
                      </a:r>
                      <a:r>
                        <a:rPr lang="en" sz="800">
                          <a:solidFill>
                            <a:srgbClr val="738191"/>
                          </a:solidFill>
                          <a:highlight>
                            <a:srgbClr val="EAEEF3"/>
                          </a:highlight>
                          <a:latin typeface="Consolas"/>
                          <a:ea typeface="Consolas"/>
                          <a:cs typeface="Consolas"/>
                          <a:sym typeface="Consolas"/>
                        </a:rPr>
                        <a:t>% Calculate wavelength from speed of sound</a:t>
                      </a:r>
                      <a:br>
                        <a:rPr lang="en" sz="800">
                          <a:solidFill>
                            <a:srgbClr val="00193A"/>
                          </a:solidFill>
                          <a:highlight>
                            <a:srgbClr val="EAEEF3"/>
                          </a:highlight>
                          <a:latin typeface="Consolas"/>
                          <a:ea typeface="Consolas"/>
                          <a:cs typeface="Consolas"/>
                          <a:sym typeface="Consolas"/>
                        </a:rPr>
                      </a:br>
                      <a:r>
                        <a:rPr lang="en" sz="800">
                          <a:solidFill>
                            <a:srgbClr val="00193A"/>
                          </a:solidFill>
                          <a:highlight>
                            <a:srgbClr val="EAEEF3"/>
                          </a:highlight>
                          <a:latin typeface="Consolas"/>
                          <a:ea typeface="Consolas"/>
                          <a:cs typeface="Consolas"/>
                          <a:sym typeface="Consolas"/>
                        </a:rPr>
                        <a:t>            wave_length = speed/10;</a:t>
                      </a:r>
                      <a:endParaRPr sz="1200">
                        <a:latin typeface="Times New Roman"/>
                        <a:ea typeface="Times New Roman"/>
                        <a:cs typeface="Times New Roman"/>
                        <a:sym typeface="Times New Roman"/>
                      </a:endParaRPr>
                    </a:p>
                  </a:txBody>
                  <a:tcPr marT="63500" marB="63500" marR="63500" marL="6350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EEF3"/>
                    </a:solidFill>
                  </a:tcPr>
                </a:tc>
                <a:tc>
                  <a:txBody>
                    <a:bodyPr/>
                    <a:lstStyle/>
                    <a:p>
                      <a:pPr indent="0" lvl="0" marL="0" rtl="0" algn="l">
                        <a:lnSpc>
                          <a:spcPct val="115000"/>
                        </a:lnSpc>
                        <a:spcBef>
                          <a:spcPts val="0"/>
                        </a:spcBef>
                        <a:spcAft>
                          <a:spcPts val="0"/>
                        </a:spcAft>
                        <a:buNone/>
                      </a:pPr>
                      <a:r>
                        <a:rPr lang="en" sz="800">
                          <a:solidFill>
                            <a:srgbClr val="738191"/>
                          </a:solidFill>
                          <a:latin typeface="Consolas"/>
                          <a:ea typeface="Consolas"/>
                          <a:cs typeface="Consolas"/>
                          <a:sym typeface="Consolas"/>
                        </a:rPr>
                        <a:t>            </a:t>
                      </a:r>
                      <a:r>
                        <a:rPr lang="en" sz="800">
                          <a:solidFill>
                            <a:srgbClr val="738191"/>
                          </a:solidFill>
                          <a:latin typeface="Consolas"/>
                          <a:ea typeface="Consolas"/>
                          <a:cs typeface="Consolas"/>
                          <a:sym typeface="Consolas"/>
                        </a:rPr>
                        <a:t>% Calculate phase shifts from wavelength</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shift_1 = delta_1/wave_length;</a:t>
                      </a:r>
                      <a:br>
                        <a:rPr lang="en" sz="800">
                          <a:solidFill>
                            <a:srgbClr val="00193A"/>
                          </a:solidFill>
                          <a:latin typeface="Consolas"/>
                          <a:ea typeface="Consolas"/>
                          <a:cs typeface="Consolas"/>
                          <a:sym typeface="Consolas"/>
                        </a:rPr>
                      </a:b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r>
                        <a:rPr lang="en" sz="800">
                          <a:solidFill>
                            <a:srgbClr val="738191"/>
                          </a:solidFill>
                          <a:latin typeface="Consolas"/>
                          <a:ea typeface="Consolas"/>
                          <a:cs typeface="Consolas"/>
                          <a:sym typeface="Consolas"/>
                        </a:rPr>
                        <a:t>% Shift signals 1-3 accordingly, in attempt to match                        </a:t>
                      </a:r>
                      <a:endParaRPr sz="800">
                        <a:solidFill>
                          <a:srgbClr val="738191"/>
                        </a:solidFill>
                        <a:latin typeface="Consolas"/>
                        <a:ea typeface="Consolas"/>
                        <a:cs typeface="Consolas"/>
                        <a:sym typeface="Consolas"/>
                      </a:endParaRPr>
                    </a:p>
                    <a:p>
                      <a:pPr indent="0" lvl="0" marL="0" rtl="0" algn="l">
                        <a:lnSpc>
                          <a:spcPct val="115000"/>
                        </a:lnSpc>
                        <a:spcBef>
                          <a:spcPts val="0"/>
                        </a:spcBef>
                        <a:spcAft>
                          <a:spcPts val="0"/>
                        </a:spcAft>
                        <a:buClr>
                          <a:schemeClr val="dk2"/>
                        </a:buClr>
                        <a:buSzPts val="1100"/>
                        <a:buFont typeface="Arial"/>
                        <a:buNone/>
                      </a:pPr>
                      <a:r>
                        <a:rPr lang="en" sz="800">
                          <a:solidFill>
                            <a:srgbClr val="738191"/>
                          </a:solidFill>
                          <a:latin typeface="Consolas"/>
                          <a:ea typeface="Consolas"/>
                          <a:cs typeface="Consolas"/>
                          <a:sym typeface="Consolas"/>
                        </a:rPr>
                        <a:t>            signal 0</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br>
                        <a:rPr lang="en" sz="800">
                          <a:solidFill>
                            <a:srgbClr val="00193A"/>
                          </a:solidFill>
                          <a:latin typeface="Consolas"/>
                          <a:ea typeface="Consolas"/>
                          <a:cs typeface="Consolas"/>
                          <a:sym typeface="Consolas"/>
                        </a:rPr>
                      </a:b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signal1_shift = </a:t>
                      </a:r>
                      <a:r>
                        <a:rPr lang="en" sz="800">
                          <a:solidFill>
                            <a:srgbClr val="0048AB"/>
                          </a:solidFill>
                          <a:latin typeface="Consolas"/>
                          <a:ea typeface="Consolas"/>
                          <a:cs typeface="Consolas"/>
                          <a:sym typeface="Consolas"/>
                        </a:rPr>
                        <a:t>circshift</a:t>
                      </a:r>
                      <a:r>
                        <a:rPr lang="en" sz="800">
                          <a:solidFill>
                            <a:srgbClr val="00193A"/>
                          </a:solidFill>
                          <a:latin typeface="Consolas"/>
                          <a:ea typeface="Consolas"/>
                          <a:cs typeface="Consolas"/>
                          <a:sym typeface="Consolas"/>
                        </a:rPr>
                        <a:t>(signal1,</a:t>
                      </a:r>
                      <a:r>
                        <a:rPr lang="en" sz="800">
                          <a:solidFill>
                            <a:srgbClr val="0048AB"/>
                          </a:solidFill>
                          <a:latin typeface="Consolas"/>
                          <a:ea typeface="Consolas"/>
                          <a:cs typeface="Consolas"/>
                          <a:sym typeface="Consolas"/>
                        </a:rPr>
                        <a:t>round</a:t>
                      </a:r>
                      <a:r>
                        <a:rPr lang="en" sz="800">
                          <a:solidFill>
                            <a:srgbClr val="00193A"/>
                          </a:solidFill>
                          <a:latin typeface="Consolas"/>
                          <a:ea typeface="Consolas"/>
                          <a:cs typeface="Consolas"/>
                          <a:sym typeface="Consolas"/>
                        </a:rPr>
                        <a:t>(-shift_1.*f/10));</a:t>
                      </a:r>
                      <a:br>
                        <a:rPr lang="en" sz="800">
                          <a:solidFill>
                            <a:srgbClr val="00193A"/>
                          </a:solidFill>
                          <a:latin typeface="Consolas"/>
                          <a:ea typeface="Consolas"/>
                          <a:cs typeface="Consolas"/>
                          <a:sym typeface="Consolas"/>
                        </a:rPr>
                      </a:b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r>
                        <a:rPr lang="en" sz="800">
                          <a:solidFill>
                            <a:srgbClr val="738191"/>
                          </a:solidFill>
                          <a:latin typeface="Consolas"/>
                          <a:ea typeface="Consolas"/>
                          <a:cs typeface="Consolas"/>
                          <a:sym typeface="Consolas"/>
                        </a:rPr>
                        <a:t>% Sum signals</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beamformed = signal0 .* signal1_shift;</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r>
                        <a:rPr lang="en" sz="800">
                          <a:solidFill>
                            <a:srgbClr val="738191"/>
                          </a:solidFill>
                          <a:latin typeface="Consolas"/>
                          <a:ea typeface="Consolas"/>
                          <a:cs typeface="Consolas"/>
                          <a:sym typeface="Consolas"/>
                        </a:rPr>
                        <a:t>% Calculate root mean square amplitude</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amplitude = mean(</a:t>
                      </a:r>
                      <a:r>
                        <a:rPr lang="en" sz="800">
                          <a:solidFill>
                            <a:srgbClr val="0048AB"/>
                          </a:solidFill>
                          <a:latin typeface="Consolas"/>
                          <a:ea typeface="Consolas"/>
                          <a:cs typeface="Consolas"/>
                          <a:sym typeface="Consolas"/>
                        </a:rPr>
                        <a:t>sqrt</a:t>
                      </a:r>
                      <a:r>
                        <a:rPr lang="en" sz="800">
                          <a:solidFill>
                            <a:srgbClr val="00193A"/>
                          </a:solidFill>
                          <a:latin typeface="Consolas"/>
                          <a:ea typeface="Consolas"/>
                          <a:cs typeface="Consolas"/>
                          <a:sym typeface="Consolas"/>
                        </a:rPr>
                        <a:t>(beamformed.^2));</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heatmap{i,k} = amplitude .* heatmap_in{i,k};</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r>
                        <a:rPr b="1" lang="en" sz="800">
                          <a:solidFill>
                            <a:srgbClr val="00193A"/>
                          </a:solidFill>
                          <a:latin typeface="Consolas"/>
                          <a:ea typeface="Consolas"/>
                          <a:cs typeface="Consolas"/>
                          <a:sym typeface="Consolas"/>
                        </a:rPr>
                        <a:t>end</a:t>
                      </a:r>
                      <a:br>
                        <a:rPr lang="en" sz="800">
                          <a:solidFill>
                            <a:srgbClr val="00193A"/>
                          </a:solidFill>
                          <a:latin typeface="Consolas"/>
                          <a:ea typeface="Consolas"/>
                          <a:cs typeface="Consolas"/>
                          <a:sym typeface="Consolas"/>
                        </a:rPr>
                      </a:br>
                      <a:r>
                        <a:rPr lang="en" sz="800">
                          <a:solidFill>
                            <a:srgbClr val="00193A"/>
                          </a:solidFill>
                          <a:latin typeface="Consolas"/>
                          <a:ea typeface="Consolas"/>
                          <a:cs typeface="Consolas"/>
                          <a:sym typeface="Consolas"/>
                        </a:rPr>
                        <a:t>    </a:t>
                      </a:r>
                      <a:r>
                        <a:rPr b="1" lang="en" sz="800">
                          <a:solidFill>
                            <a:srgbClr val="00193A"/>
                          </a:solidFill>
                          <a:latin typeface="Consolas"/>
                          <a:ea typeface="Consolas"/>
                          <a:cs typeface="Consolas"/>
                          <a:sym typeface="Consolas"/>
                        </a:rPr>
                        <a:t>end</a:t>
                      </a:r>
                      <a:r>
                        <a:rPr lang="en" sz="800">
                          <a:solidFill>
                            <a:srgbClr val="00193A"/>
                          </a:solidFill>
                          <a:latin typeface="Consolas"/>
                          <a:ea typeface="Consolas"/>
                          <a:cs typeface="Consolas"/>
                          <a:sym typeface="Consolas"/>
                        </a:rPr>
                        <a:t>  </a:t>
                      </a:r>
                      <a:br>
                        <a:rPr lang="en" sz="800">
                          <a:solidFill>
                            <a:srgbClr val="00193A"/>
                          </a:solidFill>
                          <a:latin typeface="Consolas"/>
                          <a:ea typeface="Consolas"/>
                          <a:cs typeface="Consolas"/>
                          <a:sym typeface="Consolas"/>
                        </a:rPr>
                      </a:br>
                      <a:r>
                        <a:rPr b="1" lang="en" sz="800">
                          <a:solidFill>
                            <a:srgbClr val="00193A"/>
                          </a:solidFill>
                          <a:latin typeface="Consolas"/>
                          <a:ea typeface="Consolas"/>
                          <a:cs typeface="Consolas"/>
                          <a:sym typeface="Consolas"/>
                        </a:rPr>
                        <a:t>end</a:t>
                      </a:r>
                      <a:endParaRPr sz="800"/>
                    </a:p>
                  </a:txBody>
                  <a:tcPr marT="91425" marB="91425" marR="91425" marL="914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AEEF3"/>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Signal Conditioning Chain</a:t>
            </a:r>
            <a:endParaRPr/>
          </a:p>
        </p:txBody>
      </p:sp>
      <p:pic>
        <p:nvPicPr>
          <p:cNvPr id="85" name="Google Shape;85;p17"/>
          <p:cNvPicPr preferRelativeResize="0"/>
          <p:nvPr/>
        </p:nvPicPr>
        <p:blipFill>
          <a:blip r:embed="rId3">
            <a:alphaModFix/>
          </a:blip>
          <a:stretch>
            <a:fillRect/>
          </a:stretch>
        </p:blipFill>
        <p:spPr>
          <a:xfrm>
            <a:off x="1432225" y="1068425"/>
            <a:ext cx="6279546" cy="3770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Pole Design</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2" name="Google Shape;92;p18"/>
          <p:cNvPicPr preferRelativeResize="0"/>
          <p:nvPr/>
        </p:nvPicPr>
        <p:blipFill>
          <a:blip r:embed="rId3">
            <a:alphaModFix/>
          </a:blip>
          <a:stretch>
            <a:fillRect/>
          </a:stretch>
        </p:blipFill>
        <p:spPr>
          <a:xfrm>
            <a:off x="311700" y="1068425"/>
            <a:ext cx="4878001" cy="3759100"/>
          </a:xfrm>
          <a:prstGeom prst="rect">
            <a:avLst/>
          </a:prstGeom>
          <a:noFill/>
          <a:ln>
            <a:noFill/>
          </a:ln>
        </p:spPr>
      </p:pic>
      <p:pic>
        <p:nvPicPr>
          <p:cNvPr id="93" name="Google Shape;93;p18"/>
          <p:cNvPicPr preferRelativeResize="0"/>
          <p:nvPr/>
        </p:nvPicPr>
        <p:blipFill>
          <a:blip r:embed="rId4">
            <a:alphaModFix/>
          </a:blip>
          <a:stretch>
            <a:fillRect/>
          </a:stretch>
        </p:blipFill>
        <p:spPr>
          <a:xfrm>
            <a:off x="5825150" y="1068425"/>
            <a:ext cx="3105826" cy="1822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Circuit Diagram</a:t>
            </a:r>
            <a:endParaRPr/>
          </a:p>
        </p:txBody>
      </p:sp>
      <p:pic>
        <p:nvPicPr>
          <p:cNvPr id="99" name="Google Shape;99;p19"/>
          <p:cNvPicPr preferRelativeResize="0"/>
          <p:nvPr/>
        </p:nvPicPr>
        <p:blipFill>
          <a:blip r:embed="rId3">
            <a:alphaModFix/>
          </a:blip>
          <a:stretch>
            <a:fillRect/>
          </a:stretch>
        </p:blipFill>
        <p:spPr>
          <a:xfrm>
            <a:off x="152400" y="1220825"/>
            <a:ext cx="8839201" cy="362675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2479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Troubleshooting</a:t>
            </a:r>
            <a:endParaRPr/>
          </a:p>
        </p:txBody>
      </p:sp>
      <p:pic>
        <p:nvPicPr>
          <p:cNvPr id="105" name="Google Shape;105;p20"/>
          <p:cNvPicPr preferRelativeResize="0"/>
          <p:nvPr/>
        </p:nvPicPr>
        <p:blipFill rotWithShape="1">
          <a:blip r:embed="rId3">
            <a:alphaModFix/>
          </a:blip>
          <a:srcRect b="0" l="13270" r="33109" t="0"/>
          <a:stretch/>
        </p:blipFill>
        <p:spPr>
          <a:xfrm>
            <a:off x="1362925" y="865175"/>
            <a:ext cx="2853325" cy="3991025"/>
          </a:xfrm>
          <a:prstGeom prst="rect">
            <a:avLst/>
          </a:prstGeom>
          <a:noFill/>
          <a:ln>
            <a:noFill/>
          </a:ln>
        </p:spPr>
      </p:pic>
      <p:pic>
        <p:nvPicPr>
          <p:cNvPr id="106" name="Google Shape;106;p20"/>
          <p:cNvPicPr preferRelativeResize="0"/>
          <p:nvPr/>
        </p:nvPicPr>
        <p:blipFill>
          <a:blip r:embed="rId4">
            <a:alphaModFix/>
          </a:blip>
          <a:stretch>
            <a:fillRect/>
          </a:stretch>
        </p:blipFill>
        <p:spPr>
          <a:xfrm rot="10800000">
            <a:off x="5250125" y="1658688"/>
            <a:ext cx="3205325" cy="2403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62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Sensor Side Requirements </a:t>
            </a:r>
            <a:endParaRPr/>
          </a:p>
        </p:txBody>
      </p:sp>
      <p:sp>
        <p:nvSpPr>
          <p:cNvPr id="112" name="Google Shape;112;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2"/>
              </a:buClr>
              <a:buSzPts val="1800"/>
              <a:buFont typeface="Palatino Linotype"/>
              <a:buAutoNum type="arabicPeriod"/>
            </a:pPr>
            <a:r>
              <a:rPr lang="en">
                <a:solidFill>
                  <a:schemeClr val="dk2"/>
                </a:solidFill>
                <a:latin typeface="Palatino Linotype"/>
                <a:ea typeface="Palatino Linotype"/>
                <a:cs typeface="Palatino Linotype"/>
                <a:sym typeface="Palatino Linotype"/>
              </a:rPr>
              <a:t>An infrasound detector cannot cost more than $100.</a:t>
            </a:r>
            <a:endParaRPr>
              <a:solidFill>
                <a:schemeClr val="dk2"/>
              </a:solidFill>
              <a:latin typeface="Palatino Linotype"/>
              <a:ea typeface="Palatino Linotype"/>
              <a:cs typeface="Palatino Linotype"/>
              <a:sym typeface="Palatino Linotype"/>
            </a:endParaRPr>
          </a:p>
          <a:p>
            <a:pPr indent="-342900" lvl="0" marL="457200" rtl="0" algn="l">
              <a:spcBef>
                <a:spcPts val="0"/>
              </a:spcBef>
              <a:spcAft>
                <a:spcPts val="0"/>
              </a:spcAft>
              <a:buClr>
                <a:schemeClr val="dk2"/>
              </a:buClr>
              <a:buSzPts val="1800"/>
              <a:buFont typeface="Palatino Linotype"/>
              <a:buAutoNum type="arabicPeriod"/>
            </a:pPr>
            <a:r>
              <a:rPr lang="en">
                <a:solidFill>
                  <a:schemeClr val="dk2"/>
                </a:solidFill>
                <a:latin typeface="Palatino Linotype"/>
                <a:ea typeface="Palatino Linotype"/>
                <a:cs typeface="Palatino Linotype"/>
                <a:sym typeface="Palatino Linotype"/>
              </a:rPr>
              <a:t>The sensor must be sensitive enough to detect a 100 dB SPL source from a distance of 1,000 meters.</a:t>
            </a:r>
            <a:endParaRPr>
              <a:solidFill>
                <a:schemeClr val="dk2"/>
              </a:solidFill>
              <a:latin typeface="Palatino Linotype"/>
              <a:ea typeface="Palatino Linotype"/>
              <a:cs typeface="Palatino Linotype"/>
              <a:sym typeface="Palatino Linotype"/>
            </a:endParaRPr>
          </a:p>
          <a:p>
            <a:pPr indent="-342900" lvl="0" marL="457200" rtl="0" algn="l">
              <a:spcBef>
                <a:spcPts val="0"/>
              </a:spcBef>
              <a:spcAft>
                <a:spcPts val="0"/>
              </a:spcAft>
              <a:buClr>
                <a:schemeClr val="dk2"/>
              </a:buClr>
              <a:buSzPts val="1800"/>
              <a:buFont typeface="Palatino Linotype"/>
              <a:buAutoNum type="arabicPeriod"/>
            </a:pPr>
            <a:r>
              <a:rPr lang="en">
                <a:solidFill>
                  <a:schemeClr val="dk2"/>
                </a:solidFill>
                <a:latin typeface="Palatino Linotype"/>
                <a:ea typeface="Palatino Linotype"/>
                <a:cs typeface="Palatino Linotype"/>
                <a:sym typeface="Palatino Linotype"/>
              </a:rPr>
              <a:t>The sensor must be sensitive to 10 Hz audio signals.</a:t>
            </a:r>
            <a:endParaRPr>
              <a:solidFill>
                <a:schemeClr val="dk2"/>
              </a:solidFill>
              <a:latin typeface="Palatino Linotype"/>
              <a:ea typeface="Palatino Linotype"/>
              <a:cs typeface="Palatino Linotype"/>
              <a:sym typeface="Palatino Linotype"/>
            </a:endParaRPr>
          </a:p>
          <a:p>
            <a:pPr indent="0" lvl="0" marL="0" rtl="0" algn="l">
              <a:spcBef>
                <a:spcPts val="1600"/>
              </a:spcBef>
              <a:spcAft>
                <a:spcPts val="1600"/>
              </a:spcAft>
              <a:buNone/>
            </a:pPr>
            <a:r>
              <a:t/>
            </a:r>
            <a:endParaRPr sz="1200">
              <a:solidFill>
                <a:schemeClr val="dk2"/>
              </a:solidFill>
              <a:latin typeface="Palatino Linotype"/>
              <a:ea typeface="Palatino Linotype"/>
              <a:cs typeface="Palatino Linotype"/>
              <a:sym typeface="Palatino Linotype"/>
            </a:endParaRPr>
          </a:p>
        </p:txBody>
      </p:sp>
    </p:spTree>
  </p:cSld>
  <p:clrMapOvr>
    <a:masterClrMapping/>
  </p:clrMapOvr>
</p:sld>
</file>

<file path=ppt/theme/theme1.xml><?xml version="1.0" encoding="utf-8"?>
<a:theme xmlns:a="http://schemas.openxmlformats.org/drawingml/2006/main" xmlns:r="http://schemas.openxmlformats.org/officeDocument/2006/relationships" name="Plum">
  <a:themeElements>
    <a:clrScheme name="Plum">
      <a:dk1>
        <a:srgbClr val="611BB8"/>
      </a:dk1>
      <a:lt1>
        <a:srgbClr val="FFFFFF"/>
      </a:lt1>
      <a:dk2>
        <a:srgbClr val="000000"/>
      </a:dk2>
      <a:lt2>
        <a:srgbClr val="7F7F7F"/>
      </a:lt2>
      <a:accent1>
        <a:srgbClr val="333333"/>
      </a:accent1>
      <a:accent2>
        <a:srgbClr val="5E2B97"/>
      </a:accent2>
      <a:accent3>
        <a:srgbClr val="7E57C2"/>
      </a:accent3>
      <a:accent4>
        <a:srgbClr val="C77025"/>
      </a:accent4>
      <a:accent5>
        <a:srgbClr val="009688"/>
      </a:accent5>
      <a:accent6>
        <a:srgbClr val="FFD600"/>
      </a:accent6>
      <a:hlink>
        <a:srgbClr val="009688"/>
      </a:hlink>
      <a:folHlink>
        <a:srgbClr val="00968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